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76" r:id="rId17"/>
    <p:sldId id="273" r:id="rId18"/>
    <p:sldId id="274" r:id="rId19"/>
    <p:sldId id="280" r:id="rId20"/>
    <p:sldId id="275" r:id="rId21"/>
    <p:sldId id="277" r:id="rId22"/>
    <p:sldId id="278" r:id="rId23"/>
    <p:sldId id="279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9" r:id="rId39"/>
    <p:sldId id="295" r:id="rId40"/>
    <p:sldId id="296" r:id="rId41"/>
    <p:sldId id="297" r:id="rId42"/>
    <p:sldId id="298" r:id="rId43"/>
    <p:sldId id="300" r:id="rId4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9B19C8B-37C9-4099-A0A1-CDB33C487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62BDC54-6E70-42AF-8DF5-558157001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C732C-AFA6-4F90-A0E9-B142D0AE8612}" type="datetimeFigureOut">
              <a:rPr lang="zh-TW" altLang="en-US" smtClean="0"/>
              <a:t>2025/2/6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8B8393-AB45-4FBC-BE02-1E415E0C9D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76DABE-AA81-490D-BED5-111BD8ECD8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EF52C-A6A9-42F9-BDCD-530CFA39A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676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AD879568-518D-4EC1-87E0-27DB27D03722}"/>
              </a:ext>
            </a:extLst>
          </p:cNvPr>
          <p:cNvSpPr/>
          <p:nvPr userDrawn="1"/>
        </p:nvSpPr>
        <p:spPr>
          <a:xfrm>
            <a:off x="3" y="6477000"/>
            <a:ext cx="12191997" cy="190499"/>
          </a:xfrm>
          <a:custGeom>
            <a:avLst/>
            <a:gdLst/>
            <a:ahLst/>
            <a:cxnLst/>
            <a:rect l="l" t="t" r="r" b="b"/>
            <a:pathLst>
              <a:path w="4816592" h="543967">
                <a:moveTo>
                  <a:pt x="0" y="0"/>
                </a:moveTo>
                <a:lnTo>
                  <a:pt x="4816592" y="0"/>
                </a:lnTo>
                <a:lnTo>
                  <a:pt x="4816592" y="543967"/>
                </a:lnTo>
                <a:lnTo>
                  <a:pt x="0" y="543967"/>
                </a:lnTo>
                <a:close/>
              </a:path>
            </a:pathLst>
          </a:custGeom>
          <a:gradFill rotWithShape="1">
            <a:gsLst>
              <a:gs pos="0">
                <a:srgbClr val="B81B22">
                  <a:alpha val="100000"/>
                </a:srgbClr>
              </a:gs>
              <a:gs pos="25000">
                <a:srgbClr val="B81B22">
                  <a:alpha val="99500"/>
                </a:srgbClr>
              </a:gs>
              <a:gs pos="50000">
                <a:srgbClr val="E82A34">
                  <a:alpha val="100000"/>
                </a:srgbClr>
              </a:gs>
              <a:gs pos="75000">
                <a:srgbClr val="F89DA1">
                  <a:alpha val="100000"/>
                </a:srgbClr>
              </a:gs>
              <a:gs pos="100000">
                <a:srgbClr val="C00000"/>
              </a:gs>
            </a:gsLst>
            <a:lin ang="0"/>
          </a:grad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CB20688-EC16-4E7D-A453-5ABC801C1D2F}"/>
              </a:ext>
            </a:extLst>
          </p:cNvPr>
          <p:cNvGrpSpPr/>
          <p:nvPr userDrawn="1"/>
        </p:nvGrpSpPr>
        <p:grpSpPr>
          <a:xfrm>
            <a:off x="0" y="190501"/>
            <a:ext cx="12192000" cy="190499"/>
            <a:chOff x="0" y="0"/>
            <a:chExt cx="4816593" cy="54396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1740F81-2949-4DF5-B15E-79ABF450EC6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C8B0022-59E1-4C12-B59F-D11D529B0B4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Freeform 3">
            <a:extLst>
              <a:ext uri="{FF2B5EF4-FFF2-40B4-BE49-F238E27FC236}">
                <a16:creationId xmlns:a16="http://schemas.microsoft.com/office/drawing/2014/main" id="{FDB6B37D-982A-41F7-B473-B9D803515CCA}"/>
              </a:ext>
            </a:extLst>
          </p:cNvPr>
          <p:cNvSpPr/>
          <p:nvPr userDrawn="1"/>
        </p:nvSpPr>
        <p:spPr>
          <a:xfrm flipV="1">
            <a:off x="-76200" y="-1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710A213-6593-4476-BA63-EAD05EE2CEC1}"/>
              </a:ext>
            </a:extLst>
          </p:cNvPr>
          <p:cNvSpPr txBox="1"/>
          <p:nvPr userDrawn="1"/>
        </p:nvSpPr>
        <p:spPr>
          <a:xfrm>
            <a:off x="3103229" y="1772912"/>
            <a:ext cx="5448300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1F96E77-5C4A-44C5-BF09-C30BB7B98546}"/>
              </a:ext>
            </a:extLst>
          </p:cNvPr>
          <p:cNvSpPr/>
          <p:nvPr userDrawn="1"/>
        </p:nvSpPr>
        <p:spPr>
          <a:xfrm rot="10800000" flipV="1">
            <a:off x="9467850" y="2581924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9E5A321-5A8B-45BD-8428-6F7B1491C59A}"/>
              </a:ext>
            </a:extLst>
          </p:cNvPr>
          <p:cNvSpPr txBox="1"/>
          <p:nvPr userDrawn="1"/>
        </p:nvSpPr>
        <p:spPr>
          <a:xfrm>
            <a:off x="4953425" y="4506083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TW" sz="24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Vue03</a:t>
            </a:r>
            <a:endParaRPr lang="en-US" sz="24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673DBFE5-1790-4C60-A481-25F83AE8A3FD}"/>
              </a:ext>
            </a:extLst>
          </p:cNvPr>
          <p:cNvSpPr txBox="1"/>
          <p:nvPr userDrawn="1"/>
        </p:nvSpPr>
        <p:spPr>
          <a:xfrm>
            <a:off x="4948703" y="5122209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2400" kern="12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陳世曄</a:t>
            </a:r>
            <a:endParaRPr lang="en-US" sz="2400" kern="12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DBE9787-E20E-4BF0-A642-DF9192472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6669248" y="5163297"/>
            <a:ext cx="2887910" cy="142204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1D7FE4E-A2F3-47A3-B7B4-58436738D5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13277" y="4936042"/>
            <a:ext cx="1671678" cy="15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A605423-4786-4302-8C3C-1AF0D60B3D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8632145" y="363329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5A567A-37D8-4CBB-B195-07843AA394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2193" y="5968821"/>
            <a:ext cx="468681" cy="46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9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1EFD8E65-E030-439A-9F19-D1C761A1D0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973384"/>
            <a:ext cx="12115800" cy="503872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"/>
              <a:defRPr sz="1800"/>
            </a:lvl1pPr>
            <a:lvl2pPr marL="800100" indent="-342900">
              <a:buFont typeface="Wingdings" panose="05000000000000000000" pitchFamily="2" charset="2"/>
              <a:buChar char=""/>
              <a:defRPr sz="1800"/>
            </a:lvl2pPr>
            <a:lvl3pPr marL="1143000" indent="-228600">
              <a:buFont typeface="Wingdings" panose="05000000000000000000" pitchFamily="2" charset="2"/>
              <a:buChar char=""/>
              <a:defRPr sz="1800"/>
            </a:lvl3pPr>
            <a:lvl4pPr marL="1600200" indent="-228600">
              <a:buFont typeface="Wingdings" panose="05000000000000000000" pitchFamily="2" charset="2"/>
              <a:buChar char=""/>
              <a:defRPr sz="1800"/>
            </a:lvl4pPr>
            <a:lvl5pPr marL="2057400" indent="-228600">
              <a:buFont typeface="Wingdings" panose="05000000000000000000" pitchFamily="2" charset="2"/>
              <a:buChar char=""/>
              <a:defRPr sz="1800"/>
            </a:lvl5pPr>
          </a:lstStyle>
          <a:p>
            <a:pPr lvl="0"/>
            <a:r>
              <a:rPr lang="zh-TW" altLang="en-US" dirty="0"/>
              <a:t> 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 第四層</a:t>
            </a:r>
          </a:p>
          <a:p>
            <a:pPr lvl="4"/>
            <a:r>
              <a:rPr lang="zh-TW" altLang="en-US" dirty="0"/>
              <a:t> 第五層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1"/>
            <a:ext cx="12192000" cy="947571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" y="-57148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TW" dirty="0"/>
              <a:t>15161651616516</a:t>
            </a:r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2995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0"/>
            <a:ext cx="12192000" cy="1325563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4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A9E2A-5608-49EA-BEF1-4C76C4673AAA}"/>
              </a:ext>
            </a:extLst>
          </p:cNvPr>
          <p:cNvSpPr/>
          <p:nvPr userDrawn="1"/>
        </p:nvSpPr>
        <p:spPr>
          <a:xfrm rot="10800000" flipV="1">
            <a:off x="3643687" y="3800361"/>
            <a:ext cx="1130461" cy="636106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6DE857-C2BF-4773-A63A-2954EF749E27}"/>
              </a:ext>
            </a:extLst>
          </p:cNvPr>
          <p:cNvSpPr/>
          <p:nvPr userDrawn="1"/>
        </p:nvSpPr>
        <p:spPr>
          <a:xfrm rot="10800000" flipV="1">
            <a:off x="2453693" y="5290433"/>
            <a:ext cx="1130461" cy="636106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DCC0A2-C788-47C3-A6C7-EF237803236F}"/>
              </a:ext>
            </a:extLst>
          </p:cNvPr>
          <p:cNvSpPr/>
          <p:nvPr userDrawn="1"/>
        </p:nvSpPr>
        <p:spPr>
          <a:xfrm rot="10800000" flipV="1">
            <a:off x="1219200" y="3840108"/>
            <a:ext cx="1130461" cy="63610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1912CE-2405-40FB-91F5-0C16CE0DB10E}"/>
              </a:ext>
            </a:extLst>
          </p:cNvPr>
          <p:cNvSpPr/>
          <p:nvPr userDrawn="1"/>
        </p:nvSpPr>
        <p:spPr>
          <a:xfrm rot="10800000" flipV="1">
            <a:off x="1219199" y="5322691"/>
            <a:ext cx="1130461" cy="636106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7302B3-16D0-4AEA-B4AD-E1077BCF2D4B}"/>
              </a:ext>
            </a:extLst>
          </p:cNvPr>
          <p:cNvSpPr/>
          <p:nvPr userDrawn="1"/>
        </p:nvSpPr>
        <p:spPr>
          <a:xfrm rot="10800000" flipV="1">
            <a:off x="3688186" y="5268410"/>
            <a:ext cx="1130461" cy="636106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5A0C59-692D-4F64-A1A3-2B5277F0B312}"/>
              </a:ext>
            </a:extLst>
          </p:cNvPr>
          <p:cNvSpPr/>
          <p:nvPr userDrawn="1"/>
        </p:nvSpPr>
        <p:spPr>
          <a:xfrm rot="10800000" flipV="1">
            <a:off x="1219199" y="3034856"/>
            <a:ext cx="1130461" cy="636106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C1A964-ABBF-41AA-B4EA-EF7EF4226074}"/>
              </a:ext>
            </a:extLst>
          </p:cNvPr>
          <p:cNvSpPr/>
          <p:nvPr userDrawn="1"/>
        </p:nvSpPr>
        <p:spPr>
          <a:xfrm rot="10800000" flipV="1">
            <a:off x="1219199" y="4565991"/>
            <a:ext cx="1130461" cy="63610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0766BC-5425-4C61-8A96-BA5EF8473C39}"/>
              </a:ext>
            </a:extLst>
          </p:cNvPr>
          <p:cNvSpPr/>
          <p:nvPr userDrawn="1"/>
        </p:nvSpPr>
        <p:spPr>
          <a:xfrm rot="10800000" flipV="1">
            <a:off x="3643687" y="4565991"/>
            <a:ext cx="1130461" cy="636106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E23C10-EC86-498D-84F8-73EB84A1E4F2}"/>
              </a:ext>
            </a:extLst>
          </p:cNvPr>
          <p:cNvSpPr/>
          <p:nvPr userDrawn="1"/>
        </p:nvSpPr>
        <p:spPr>
          <a:xfrm rot="10800000" flipV="1">
            <a:off x="2431444" y="4523305"/>
            <a:ext cx="1130461" cy="636106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FD1470-C100-40F3-9EB9-7266B9AC0FCD}"/>
              </a:ext>
            </a:extLst>
          </p:cNvPr>
          <p:cNvSpPr/>
          <p:nvPr userDrawn="1"/>
        </p:nvSpPr>
        <p:spPr>
          <a:xfrm rot="10800000" flipV="1">
            <a:off x="4855929" y="3796097"/>
            <a:ext cx="1130461" cy="636106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0F641-2D2C-416F-905D-00BA4A643229}"/>
              </a:ext>
            </a:extLst>
          </p:cNvPr>
          <p:cNvSpPr/>
          <p:nvPr userDrawn="1"/>
        </p:nvSpPr>
        <p:spPr>
          <a:xfrm rot="10800000" flipV="1">
            <a:off x="4855929" y="4523306"/>
            <a:ext cx="1130461" cy="636106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9305AE-786A-46C3-B739-4DE8E498C25B}"/>
              </a:ext>
            </a:extLst>
          </p:cNvPr>
          <p:cNvSpPr/>
          <p:nvPr userDrawn="1"/>
        </p:nvSpPr>
        <p:spPr>
          <a:xfrm rot="10800000" flipV="1">
            <a:off x="4855929" y="5250515"/>
            <a:ext cx="1130461" cy="636106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D1B8E1-732C-4A15-80AD-78E43948F5D4}"/>
              </a:ext>
            </a:extLst>
          </p:cNvPr>
          <p:cNvSpPr/>
          <p:nvPr userDrawn="1"/>
        </p:nvSpPr>
        <p:spPr>
          <a:xfrm rot="10800000" flipV="1">
            <a:off x="2420669" y="3009787"/>
            <a:ext cx="1130461" cy="636106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2CDB29-7300-40CD-8EE6-66F452A83A07}"/>
              </a:ext>
            </a:extLst>
          </p:cNvPr>
          <p:cNvSpPr/>
          <p:nvPr userDrawn="1"/>
        </p:nvSpPr>
        <p:spPr>
          <a:xfrm rot="10800000" flipV="1">
            <a:off x="2431444" y="3824919"/>
            <a:ext cx="1130461" cy="636106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8C6357-1BB6-48DE-B63E-AFF0CA51D47F}"/>
              </a:ext>
            </a:extLst>
          </p:cNvPr>
          <p:cNvSpPr/>
          <p:nvPr userDrawn="1"/>
        </p:nvSpPr>
        <p:spPr>
          <a:xfrm rot="10800000" flipV="1">
            <a:off x="3551130" y="3030185"/>
            <a:ext cx="1130461" cy="636106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1ECCE2-1C9E-4068-B4EA-D4399566332B}"/>
              </a:ext>
            </a:extLst>
          </p:cNvPr>
          <p:cNvSpPr/>
          <p:nvPr userDrawn="1"/>
        </p:nvSpPr>
        <p:spPr>
          <a:xfrm rot="10800000" flipV="1">
            <a:off x="5894039" y="3043326"/>
            <a:ext cx="1130461" cy="636106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74A308-8517-403C-8B6C-7C89648FA378}"/>
              </a:ext>
            </a:extLst>
          </p:cNvPr>
          <p:cNvSpPr/>
          <p:nvPr userDrawn="1"/>
        </p:nvSpPr>
        <p:spPr>
          <a:xfrm rot="10800000" flipV="1">
            <a:off x="4692569" y="3055213"/>
            <a:ext cx="1130461" cy="636106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68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6">
            <a:extLst>
              <a:ext uri="{FF2B5EF4-FFF2-40B4-BE49-F238E27FC236}">
                <a16:creationId xmlns:a16="http://schemas.microsoft.com/office/drawing/2014/main" id="{2FEFF4FC-CDC4-4FC6-820D-38CBA8E9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22E0FF-347F-4B97-9C59-D767016D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en-US" altLang="zh-TW" dirty="0"/>
              <a:t>4848648</a:t>
            </a:r>
          </a:p>
          <a:p>
            <a:pPr lvl="2"/>
            <a:r>
              <a:rPr lang="en-US" altLang="zh-TW" dirty="0"/>
              <a:t> 4846468</a:t>
            </a:r>
          </a:p>
        </p:txBody>
      </p:sp>
    </p:spTree>
    <p:extLst>
      <p:ext uri="{BB962C8B-B14F-4D97-AF65-F5344CB8AC3E}">
        <p14:creationId xmlns:p14="http://schemas.microsoft.com/office/powerpoint/2010/main" val="20904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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userpage/" TargetMode="External"/><Relationship Id="rId2" Type="http://schemas.openxmlformats.org/officeDocument/2006/relationships/hyperlink" Target="http://localhost:8081/teampag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example.com/abou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hyperlink" Target="https://pinia.vuejs.org/z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7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3A8FD89-9332-453D-80FA-5BB8B65E08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-project-router</a:t>
            </a:r>
          </a:p>
          <a:p>
            <a:r>
              <a:rPr lang="en-US" altLang="zh-TW" dirty="0"/>
              <a:t>STEP03</a:t>
            </a:r>
            <a:r>
              <a:rPr lang="zh-TW" altLang="en-US" dirty="0"/>
              <a:t>：建立</a:t>
            </a:r>
            <a:r>
              <a:rPr lang="en-US" altLang="zh-TW" dirty="0"/>
              <a:t>component </a:t>
            </a:r>
            <a:r>
              <a:rPr lang="en-US" altLang="zh-TW" dirty="0" err="1"/>
              <a:t>TeamPage.vue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52E773E-8D10-4FB2-8719-8EAE4A8F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r>
              <a:rPr lang="en-US" altLang="zh-TW" dirty="0"/>
              <a:t>--</a:t>
            </a:r>
            <a:r>
              <a:rPr lang="zh-TW" altLang="en-US" dirty="0"/>
              <a:t>實作階段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CCEE6B6-EA54-41F3-8BEA-6700427A55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A059881A-AA7A-42D7-8641-6FF409672AC1}"/>
              </a:ext>
            </a:extLst>
          </p:cNvPr>
          <p:cNvSpPr txBox="1">
            <a:spLocks/>
          </p:cNvSpPr>
          <p:nvPr/>
        </p:nvSpPr>
        <p:spPr>
          <a:xfrm>
            <a:off x="2123087" y="5222186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TeamPage.vue</a:t>
            </a:r>
            <a:r>
              <a:rPr lang="zh-TW" altLang="en-US" dirty="0"/>
              <a:t>的</a:t>
            </a:r>
            <a:r>
              <a:rPr lang="en-US" altLang="zh-TW" dirty="0"/>
              <a:t>template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5EF035B-A9DA-4DAF-8CC7-4FFB4E020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52257"/>
            <a:ext cx="6884601" cy="348097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1C662DB-E5F9-41AB-88A4-4348DAAB6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609" y="1763807"/>
            <a:ext cx="5145322" cy="3091658"/>
          </a:xfrm>
          <a:prstGeom prst="rect">
            <a:avLst/>
          </a:prstGeom>
        </p:spPr>
      </p:pic>
      <p:sp>
        <p:nvSpPr>
          <p:cNvPr id="11" name="文字版面配置區 3">
            <a:extLst>
              <a:ext uri="{FF2B5EF4-FFF2-40B4-BE49-F238E27FC236}">
                <a16:creationId xmlns:a16="http://schemas.microsoft.com/office/drawing/2014/main" id="{B7CB0F1B-B204-4A55-9B79-8AE73E765B23}"/>
              </a:ext>
            </a:extLst>
          </p:cNvPr>
          <p:cNvSpPr txBox="1">
            <a:spLocks/>
          </p:cNvSpPr>
          <p:nvPr/>
        </p:nvSpPr>
        <p:spPr>
          <a:xfrm>
            <a:off x="8292239" y="4855465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TeamPage.vue</a:t>
            </a:r>
            <a:r>
              <a:rPr lang="zh-TW" altLang="en-US" dirty="0"/>
              <a:t>的</a:t>
            </a:r>
            <a:r>
              <a:rPr lang="en-US" altLang="zh-TW" dirty="0"/>
              <a:t>script</a:t>
            </a:r>
            <a:r>
              <a:rPr lang="zh-TW" altLang="en-US" dirty="0"/>
              <a:t>、</a:t>
            </a:r>
            <a:r>
              <a:rPr lang="en-US" altLang="zh-TW" dirty="0"/>
              <a:t>style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1537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3A8FD89-9332-453D-80FA-5BB8B65E08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-project-router</a:t>
            </a:r>
          </a:p>
          <a:p>
            <a:r>
              <a:rPr lang="en-US" altLang="zh-TW" dirty="0"/>
              <a:t>STEP04</a:t>
            </a:r>
            <a:r>
              <a:rPr lang="zh-TW" altLang="en-US" dirty="0"/>
              <a:t>：建立</a:t>
            </a:r>
            <a:r>
              <a:rPr lang="en-US" altLang="zh-TW" dirty="0"/>
              <a:t>component </a:t>
            </a:r>
            <a:r>
              <a:rPr lang="en-US" altLang="zh-TW" dirty="0" err="1"/>
              <a:t>UserPage.vue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52E773E-8D10-4FB2-8719-8EAE4A8F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r>
              <a:rPr lang="en-US" altLang="zh-TW" dirty="0"/>
              <a:t>--</a:t>
            </a:r>
            <a:r>
              <a:rPr lang="zh-TW" altLang="en-US" dirty="0"/>
              <a:t>實作階段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CCEE6B6-EA54-41F3-8BEA-6700427A55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51364" y="5102891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UserPage.vue</a:t>
            </a:r>
            <a:r>
              <a:rPr lang="zh-TW" altLang="en-US" dirty="0"/>
              <a:t>的</a:t>
            </a:r>
            <a:r>
              <a:rPr lang="en-US" altLang="zh-TW" dirty="0"/>
              <a:t>script</a:t>
            </a:r>
            <a:r>
              <a:rPr lang="zh-TW" altLang="en-US" dirty="0"/>
              <a:t>、</a:t>
            </a:r>
            <a:r>
              <a:rPr lang="en-US" altLang="zh-TW" dirty="0"/>
              <a:t>style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A059881A-AA7A-42D7-8641-6FF409672AC1}"/>
              </a:ext>
            </a:extLst>
          </p:cNvPr>
          <p:cNvSpPr txBox="1">
            <a:spLocks/>
          </p:cNvSpPr>
          <p:nvPr/>
        </p:nvSpPr>
        <p:spPr>
          <a:xfrm>
            <a:off x="2350579" y="5575299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UserPage.vue</a:t>
            </a:r>
            <a:r>
              <a:rPr lang="zh-TW" altLang="en-US" dirty="0"/>
              <a:t>的</a:t>
            </a:r>
            <a:r>
              <a:rPr lang="en-US" altLang="zh-TW" dirty="0"/>
              <a:t>template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B22A106-DB8E-4A18-B259-BD665FE25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80920"/>
            <a:ext cx="7077539" cy="379437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0748D45-A52F-43DF-8C6C-000BC98B5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484" y="1755109"/>
            <a:ext cx="4893315" cy="332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4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B26370-BC37-477D-B88B-CFCE35F1A3C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組件做完後就比較簡單了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-project-router</a:t>
            </a:r>
          </a:p>
          <a:p>
            <a:r>
              <a:rPr lang="en-US" altLang="zh-TW" dirty="0"/>
              <a:t>STEP05</a:t>
            </a:r>
            <a:r>
              <a:rPr lang="zh-TW" altLang="en-US" dirty="0"/>
              <a:t>：在</a:t>
            </a:r>
            <a:r>
              <a:rPr lang="en-US" altLang="zh-TW" dirty="0"/>
              <a:t>main.js</a:t>
            </a:r>
            <a:r>
              <a:rPr lang="zh-TW" altLang="en-US" dirty="0"/>
              <a:t>中</a:t>
            </a:r>
            <a:r>
              <a:rPr lang="en-US" altLang="zh-TW" dirty="0"/>
              <a:t>(1)</a:t>
            </a:r>
            <a:r>
              <a:rPr lang="zh-TW" altLang="en-US" dirty="0"/>
              <a:t>引入檔案。</a:t>
            </a:r>
            <a:r>
              <a:rPr lang="en-US" altLang="zh-TW" dirty="0"/>
              <a:t>(2)</a:t>
            </a:r>
            <a:r>
              <a:rPr lang="zh-TW" altLang="en-US" dirty="0"/>
              <a:t>建立</a:t>
            </a:r>
            <a:r>
              <a:rPr lang="en-US" altLang="zh-TW" dirty="0"/>
              <a:t>router</a:t>
            </a:r>
            <a:r>
              <a:rPr lang="zh-TW" altLang="en-US" dirty="0"/>
              <a:t>。</a:t>
            </a:r>
            <a:r>
              <a:rPr lang="en-US" altLang="zh-TW" dirty="0"/>
              <a:t>(3)</a:t>
            </a:r>
            <a:r>
              <a:rPr lang="zh-TW" altLang="en-US" dirty="0"/>
              <a:t>串再一起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6B9D508-76E1-4332-8473-21983DF53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r>
              <a:rPr lang="en-US" altLang="zh-TW" dirty="0"/>
              <a:t>--</a:t>
            </a:r>
            <a:r>
              <a:rPr lang="zh-TW" altLang="en-US" dirty="0"/>
              <a:t>實作階段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91D718F-BAC1-4486-9B3B-3ACD3F63EF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0072483-0716-42A2-B1B8-DFDFB794C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259106"/>
            <a:ext cx="5016500" cy="33293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0C97F98-D56A-474F-8692-9EC3CC9FD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899" y="2259106"/>
            <a:ext cx="6955473" cy="332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84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EE4560B-11EE-446B-81AF-1A4535E0B3D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組件做完後就比較簡單了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-project-router</a:t>
            </a:r>
          </a:p>
          <a:p>
            <a:r>
              <a:rPr lang="en-US" altLang="zh-TW" dirty="0"/>
              <a:t>STEP05</a:t>
            </a:r>
            <a:r>
              <a:rPr lang="zh-TW" altLang="en-US" dirty="0"/>
              <a:t>：在</a:t>
            </a:r>
            <a:r>
              <a:rPr lang="en-US" altLang="zh-TW" dirty="0"/>
              <a:t>main.js</a:t>
            </a:r>
            <a:r>
              <a:rPr lang="zh-TW" altLang="en-US" dirty="0"/>
              <a:t>中</a:t>
            </a:r>
            <a:r>
              <a:rPr lang="en-US" altLang="zh-TW" dirty="0"/>
              <a:t>(1)</a:t>
            </a:r>
            <a:r>
              <a:rPr lang="zh-TW" altLang="en-US" dirty="0"/>
              <a:t>引入檔案。</a:t>
            </a:r>
            <a:r>
              <a:rPr lang="en-US" altLang="zh-TW" dirty="0"/>
              <a:t>(2)</a:t>
            </a:r>
            <a:r>
              <a:rPr lang="zh-TW" altLang="en-US" dirty="0"/>
              <a:t>建立</a:t>
            </a:r>
            <a:r>
              <a:rPr lang="en-US" altLang="zh-TW" dirty="0"/>
              <a:t>router</a:t>
            </a:r>
            <a:r>
              <a:rPr lang="zh-TW" altLang="en-US" dirty="0"/>
              <a:t>。</a:t>
            </a:r>
            <a:r>
              <a:rPr lang="en-US" altLang="zh-TW" dirty="0"/>
              <a:t>(3)</a:t>
            </a:r>
            <a:r>
              <a:rPr lang="zh-TW" altLang="en-US" dirty="0"/>
              <a:t>串再一起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A78FDFD-2783-440C-8E41-8F38BE8F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r>
              <a:rPr lang="en-US" altLang="zh-TW" dirty="0"/>
              <a:t>--</a:t>
            </a:r>
            <a:r>
              <a:rPr lang="zh-TW" altLang="en-US" dirty="0"/>
              <a:t>實作階段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104ABB7-102E-43CF-8EF5-288711CDD0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5708CE-F0EC-48A0-87E3-88EEFA48C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2197099"/>
            <a:ext cx="7695355" cy="447992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AB73DD7-89DF-4DD3-9B40-BCC3F12A2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800" y="2197101"/>
            <a:ext cx="4318000" cy="207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98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EE4560B-11EE-446B-81AF-1A4535E0B3D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4285129" cy="1617416"/>
          </a:xfrm>
        </p:spPr>
        <p:txBody>
          <a:bodyPr/>
          <a:lstStyle/>
          <a:p>
            <a:r>
              <a:rPr lang="zh-TW" altLang="en-US" dirty="0"/>
              <a:t>組件做完後就比較簡單了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-project-router</a:t>
            </a:r>
          </a:p>
          <a:p>
            <a:r>
              <a:rPr lang="en-US" altLang="zh-TW" dirty="0"/>
              <a:t>STEP06</a:t>
            </a:r>
            <a:r>
              <a:rPr lang="zh-TW" altLang="en-US" dirty="0"/>
              <a:t>：在</a:t>
            </a:r>
            <a:r>
              <a:rPr lang="en-US" altLang="zh-TW" dirty="0" err="1"/>
              <a:t>app.vue</a:t>
            </a:r>
            <a:r>
              <a:rPr lang="zh-TW" altLang="en-US" dirty="0"/>
              <a:t>中使用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A78FDFD-2783-440C-8E41-8F38BE8F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r>
              <a:rPr lang="en-US" altLang="zh-TW" dirty="0"/>
              <a:t>--</a:t>
            </a:r>
            <a:r>
              <a:rPr lang="zh-TW" altLang="en-US" dirty="0"/>
              <a:t>實作階段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104ABB7-102E-43CF-8EF5-288711CDD0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76DBC21-38B8-4F9B-8505-CBC0A50EA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2124075"/>
            <a:ext cx="5905500" cy="4552950"/>
          </a:xfrm>
          <a:prstGeom prst="rect">
            <a:avLst/>
          </a:prstGeom>
        </p:spPr>
      </p:pic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3AAFE6DD-39DF-4A5B-B4B4-9FA20A8AD4FB}"/>
              </a:ext>
            </a:extLst>
          </p:cNvPr>
          <p:cNvSpPr txBox="1">
            <a:spLocks/>
          </p:cNvSpPr>
          <p:nvPr/>
        </p:nvSpPr>
        <p:spPr>
          <a:xfrm>
            <a:off x="6347013" y="2097335"/>
            <a:ext cx="4285129" cy="1617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到這邊就做完了</a:t>
            </a:r>
            <a:endParaRPr lang="en-US" altLang="zh-TW" dirty="0"/>
          </a:p>
          <a:p>
            <a:r>
              <a:rPr lang="zh-TW" altLang="en-US" dirty="0"/>
              <a:t>接下來說明每一個部分</a:t>
            </a:r>
            <a:r>
              <a:rPr lang="en-US" altLang="zh-TW" dirty="0"/>
              <a:t>~</a:t>
            </a:r>
            <a:endParaRPr lang="zh-TW" altLang="en-US" dirty="0"/>
          </a:p>
        </p:txBody>
      </p:sp>
      <p:pic>
        <p:nvPicPr>
          <p:cNvPr id="2050" name="Picture 2" descr="其中包含以下圖片：">
            <a:extLst>
              <a:ext uri="{FF2B5EF4-FFF2-40B4-BE49-F238E27FC236}">
                <a16:creationId xmlns:a16="http://schemas.microsoft.com/office/drawing/2014/main" id="{7CAA8922-9251-4D5D-9F05-F6B0257BC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2994212"/>
            <a:ext cx="22479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551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D5948A9-7317-4102-AB6A-DCDCB49F27C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router</a:t>
            </a:r>
            <a:r>
              <a:rPr lang="zh-TW" altLang="en-US" dirty="0"/>
              <a:t>基本建立方式</a:t>
            </a:r>
            <a:endParaRPr lang="en-US" altLang="zh-TW" dirty="0"/>
          </a:p>
          <a:p>
            <a:r>
              <a:rPr lang="zh-TW" altLang="en-US" dirty="0"/>
              <a:t>完成</a:t>
            </a:r>
            <a:r>
              <a:rPr lang="en-US" altLang="zh-TW" dirty="0"/>
              <a:t>router</a:t>
            </a:r>
            <a:r>
              <a:rPr lang="zh-TW" altLang="en-US" dirty="0"/>
              <a:t>後</a:t>
            </a:r>
            <a:endParaRPr lang="en-US" altLang="zh-TW" dirty="0"/>
          </a:p>
          <a:p>
            <a:r>
              <a:rPr lang="zh-TW" altLang="en-US" dirty="0"/>
              <a:t>在搜尋欄打</a:t>
            </a:r>
            <a:endParaRPr lang="en-US" altLang="zh-TW" dirty="0"/>
          </a:p>
          <a:p>
            <a:pPr lvl="1"/>
            <a:r>
              <a:rPr lang="en-US" altLang="zh-TW" dirty="0">
                <a:hlinkClick r:id="rId2"/>
              </a:rPr>
              <a:t>http://localhost:8081/teampage/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http://localhost:8081/userpage/</a:t>
            </a:r>
            <a:endParaRPr lang="en-US" altLang="zh-TW" dirty="0"/>
          </a:p>
          <a:p>
            <a:r>
              <a:rPr lang="zh-TW" altLang="en-US" dirty="0"/>
              <a:t>就會依據</a:t>
            </a:r>
            <a:r>
              <a:rPr lang="en-US" altLang="zh-TW" dirty="0"/>
              <a:t>router</a:t>
            </a:r>
            <a:r>
              <a:rPr lang="zh-TW" altLang="en-US" dirty="0"/>
              <a:t>，到指定得</a:t>
            </a:r>
            <a:r>
              <a:rPr lang="en-US" altLang="zh-TW" dirty="0"/>
              <a:t>component</a:t>
            </a:r>
          </a:p>
          <a:p>
            <a:pPr lvl="1"/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DFD8428-15A5-420E-8BAE-BBC768103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r>
              <a:rPr lang="en-US" altLang="zh-TW" dirty="0"/>
              <a:t>--</a:t>
            </a:r>
            <a:r>
              <a:rPr lang="zh-TW" altLang="en-US" dirty="0"/>
              <a:t>說明階段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83C6B81-2E9D-40E6-92E9-B8F92DC286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17B1E09-CDDE-428E-8675-CB7887357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439" y="3429000"/>
            <a:ext cx="4212920" cy="32480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C4C59B3-072E-4EFD-8B80-A8B5C4FEA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871" y="975863"/>
            <a:ext cx="5523380" cy="570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48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如果要完成導覽列跳組件的操作，要在</a:t>
            </a:r>
            <a:r>
              <a:rPr lang="en-US" altLang="zh-TW" dirty="0"/>
              <a:t>li</a:t>
            </a:r>
            <a:r>
              <a:rPr lang="zh-TW" altLang="en-US" dirty="0"/>
              <a:t>裡面下</a:t>
            </a:r>
            <a:r>
              <a:rPr lang="en-US" altLang="zh-TW" dirty="0"/>
              <a:t>&lt;router-link to=“/</a:t>
            </a:r>
            <a:r>
              <a:rPr lang="zh-TW" altLang="en-US" dirty="0"/>
              <a:t>到哪一個</a:t>
            </a:r>
            <a:r>
              <a:rPr lang="en-US" altLang="zh-TW" dirty="0"/>
              <a:t>router”&gt;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r>
              <a:rPr lang="en-US" altLang="zh-TW" dirty="0"/>
              <a:t>--</a:t>
            </a:r>
            <a:r>
              <a:rPr lang="zh-TW" altLang="en-US" dirty="0"/>
              <a:t>說明階段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C0D7399-7CBB-4BBA-B947-034238C07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77" y="2590801"/>
            <a:ext cx="10779114" cy="417755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F5B6872-67F5-4B51-A2E0-D3697C89B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689" y="1406480"/>
            <a:ext cx="4020111" cy="2086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2616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nav-link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點選後的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</a:p>
          <a:p>
            <a:pPr lvl="1"/>
            <a:r>
              <a:rPr lang="zh-TW" altLang="en-US" dirty="0"/>
              <a:t>要在導覽列做出</a:t>
            </a:r>
            <a:r>
              <a:rPr lang="en-US" altLang="zh-TW" dirty="0"/>
              <a:t>【</a:t>
            </a:r>
            <a:r>
              <a:rPr lang="zh-TW" altLang="en-US" dirty="0"/>
              <a:t>在當下點擊頁面</a:t>
            </a:r>
            <a:r>
              <a:rPr lang="en-US" altLang="zh-TW" dirty="0"/>
              <a:t>】</a:t>
            </a:r>
            <a:r>
              <a:rPr lang="zh-TW" altLang="en-US" dirty="0"/>
              <a:t>效果</a:t>
            </a:r>
            <a:endParaRPr lang="en-US" altLang="zh-TW" dirty="0"/>
          </a:p>
          <a:p>
            <a:pPr lvl="1"/>
            <a:r>
              <a:rPr lang="en-US" altLang="zh-TW" dirty="0"/>
              <a:t>(1)</a:t>
            </a:r>
            <a:r>
              <a:rPr lang="zh-TW" altLang="en-US" dirty="0"/>
              <a:t>在</a:t>
            </a:r>
            <a:r>
              <a:rPr lang="en-US" altLang="zh-TW" dirty="0" err="1"/>
              <a:t>NavPage.vue</a:t>
            </a:r>
            <a:r>
              <a:rPr lang="zh-TW" altLang="en-US" dirty="0"/>
              <a:t>做好</a:t>
            </a:r>
            <a:r>
              <a:rPr lang="en-US" altLang="zh-TW" dirty="0"/>
              <a:t>CSS</a:t>
            </a:r>
            <a:r>
              <a:rPr lang="zh-TW" altLang="en-US" dirty="0"/>
              <a:t>。</a:t>
            </a:r>
            <a:r>
              <a:rPr lang="en-US" altLang="zh-TW" dirty="0"/>
              <a:t>(2)</a:t>
            </a:r>
            <a:r>
              <a:rPr lang="zh-TW" altLang="en-US" dirty="0"/>
              <a:t>在</a:t>
            </a:r>
            <a:r>
              <a:rPr lang="en-US" altLang="zh-TW" dirty="0"/>
              <a:t>main.js</a:t>
            </a:r>
            <a:r>
              <a:rPr lang="zh-TW" altLang="en-US" dirty="0"/>
              <a:t>中設定。</a:t>
            </a:r>
          </a:p>
          <a:p>
            <a:pPr lvl="1"/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r>
              <a:rPr lang="en-US" altLang="zh-TW" dirty="0"/>
              <a:t>--</a:t>
            </a:r>
            <a:r>
              <a:rPr lang="zh-TW" altLang="en-US" dirty="0"/>
              <a:t>說明階段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148B0E-A3B0-44C3-B62B-8A288EF90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108200"/>
            <a:ext cx="5067807" cy="465650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338762F-6829-4689-A80F-F2388B720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084" y="2069144"/>
            <a:ext cx="5159041" cy="469556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9557488-AC86-47D6-BD87-EDF627ABB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953" y="81640"/>
            <a:ext cx="3975847" cy="17525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10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重新導向：在</a:t>
            </a:r>
            <a:r>
              <a:rPr lang="en-US" altLang="zh-TW" dirty="0"/>
              <a:t>router</a:t>
            </a:r>
            <a:r>
              <a:rPr lang="zh-TW" altLang="en-US" dirty="0"/>
              <a:t>下</a:t>
            </a:r>
            <a:r>
              <a:rPr lang="en-US" altLang="zh-TW" dirty="0"/>
              <a:t>redirect: “/</a:t>
            </a:r>
            <a:r>
              <a:rPr lang="zh-TW" altLang="en-US" dirty="0"/>
              <a:t>調轉到哪一個</a:t>
            </a:r>
            <a:r>
              <a:rPr lang="en-US" altLang="zh-TW" dirty="0" err="1"/>
              <a:t>componemt</a:t>
            </a:r>
            <a:r>
              <a:rPr lang="en-US" altLang="zh-TW" dirty="0"/>
              <a:t>”</a:t>
            </a:r>
          </a:p>
          <a:p>
            <a:r>
              <a:rPr lang="en-US" altLang="zh-TW" dirty="0"/>
              <a:t>404 not fount</a:t>
            </a:r>
            <a:r>
              <a:rPr lang="zh-TW" altLang="en-US" dirty="0"/>
              <a:t>：就是找不到任何</a:t>
            </a:r>
            <a:r>
              <a:rPr lang="en-US" altLang="zh-TW" dirty="0" err="1"/>
              <a:t>componemt</a:t>
            </a:r>
            <a:r>
              <a:rPr lang="zh-TW" altLang="en-US" dirty="0"/>
              <a:t>，所以導入到</a:t>
            </a:r>
            <a:r>
              <a:rPr lang="en-US" altLang="zh-TW" dirty="0"/>
              <a:t>”/:</a:t>
            </a:r>
            <a:r>
              <a:rPr lang="en-US" altLang="zh-TW" dirty="0" err="1"/>
              <a:t>notFound</a:t>
            </a:r>
            <a:r>
              <a:rPr lang="en-US" altLang="zh-TW" dirty="0"/>
              <a:t>(.</a:t>
            </a:r>
            <a:r>
              <a:rPr lang="zh-TW" altLang="en-US" dirty="0"/>
              <a:t>*</a:t>
            </a:r>
            <a:r>
              <a:rPr lang="en-US" altLang="zh-TW" dirty="0"/>
              <a:t>)”=&gt;router</a:t>
            </a:r>
            <a:r>
              <a:rPr lang="zh-TW" altLang="en-US" dirty="0"/>
              <a:t>順序要放在最後一個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r>
              <a:rPr lang="en-US" altLang="zh-TW" dirty="0"/>
              <a:t>--</a:t>
            </a:r>
            <a:r>
              <a:rPr lang="zh-TW" altLang="en-US" dirty="0"/>
              <a:t>說明階段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A1B596-8B3E-4B96-A9F3-D7F8D1A69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8126"/>
            <a:ext cx="6299200" cy="488029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C44A728-0311-48A6-8E32-31351BDC2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00" y="4298275"/>
            <a:ext cx="4723730" cy="2130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D691B94-6005-4A12-872F-96DC0BA28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528" y="1803181"/>
            <a:ext cx="6501272" cy="242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95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如果需要在內部</a:t>
            </a:r>
            <a:r>
              <a:rPr lang="en-US" altLang="zh-TW" dirty="0"/>
              <a:t>component</a:t>
            </a:r>
            <a:r>
              <a:rPr lang="zh-TW" altLang="en-US" dirty="0"/>
              <a:t>中利用</a:t>
            </a:r>
            <a:r>
              <a:rPr lang="en-US" altLang="zh-TW" dirty="0"/>
              <a:t>button</a:t>
            </a:r>
            <a:r>
              <a:rPr lang="zh-TW" altLang="en-US" dirty="0"/>
              <a:t>去切換</a:t>
            </a:r>
            <a:r>
              <a:rPr lang="en-US" altLang="zh-TW" dirty="0"/>
              <a:t>component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r>
              <a:rPr lang="en-US" altLang="zh-TW" dirty="0"/>
              <a:t>--</a:t>
            </a:r>
            <a:r>
              <a:rPr lang="zh-TW" altLang="en-US" dirty="0"/>
              <a:t>說明階段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D22F3D8-0F6B-450D-8877-A215B37C0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346200"/>
            <a:ext cx="8693607" cy="49149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4A56BC6-7859-49BC-8A0C-F55DD75C2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008" y="1346200"/>
            <a:ext cx="3348792" cy="2175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B73152A-B53B-4BCB-BC5E-F4604B6BE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492" y="3689935"/>
            <a:ext cx="3251033" cy="1539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5971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53846D1-4366-4CAF-951C-C439E58C957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傳統的網站型態模式多為 </a:t>
            </a:r>
            <a:r>
              <a:rPr lang="en-US" altLang="zh-TW" dirty="0"/>
              <a:t>Multi-Page </a:t>
            </a:r>
            <a:r>
              <a:rPr lang="en-US" altLang="zh-TW" dirty="0" err="1"/>
              <a:t>Appolication</a:t>
            </a:r>
            <a:r>
              <a:rPr lang="en-US" altLang="zh-TW" dirty="0"/>
              <a:t>(</a:t>
            </a:r>
            <a:r>
              <a:rPr lang="zh-TW" altLang="en-US" dirty="0"/>
              <a:t>多頁式應用程式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router </a:t>
            </a:r>
            <a:r>
              <a:rPr lang="zh-TW" altLang="en-US" dirty="0"/>
              <a:t>的內容切換由伺服器來決定</a:t>
            </a:r>
          </a:p>
          <a:p>
            <a:r>
              <a:rPr lang="zh-TW" altLang="en-US" dirty="0"/>
              <a:t>伺服器會根據網頁的 </a:t>
            </a:r>
            <a:r>
              <a:rPr lang="en-US" altLang="zh-TW" dirty="0"/>
              <a:t>URL </a:t>
            </a:r>
            <a:r>
              <a:rPr lang="zh-TW" altLang="en-US" dirty="0"/>
              <a:t>路徑，回傳對應的 </a:t>
            </a:r>
            <a:r>
              <a:rPr lang="en-US" altLang="zh-TW" dirty="0"/>
              <a:t>html </a:t>
            </a:r>
            <a:r>
              <a:rPr lang="zh-TW" altLang="en-US" dirty="0"/>
              <a:t>檔案給瀏覽器。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而 </a:t>
            </a:r>
            <a:r>
              <a:rPr lang="en-US" altLang="zh-TW" dirty="0"/>
              <a:t>Single-Page Application ( SPA )</a:t>
            </a:r>
            <a:r>
              <a:rPr lang="zh-TW" altLang="en-US" dirty="0"/>
              <a:t>指的是整個網站只有一個 </a:t>
            </a:r>
            <a:r>
              <a:rPr lang="en-US" altLang="zh-TW" dirty="0"/>
              <a:t>html </a:t>
            </a:r>
            <a:r>
              <a:rPr lang="zh-TW" altLang="en-US" dirty="0"/>
              <a:t>檔案。</a:t>
            </a:r>
          </a:p>
          <a:p>
            <a:r>
              <a:rPr lang="zh-TW" altLang="en-US" dirty="0"/>
              <a:t>不論使用者是進入</a:t>
            </a:r>
            <a:r>
              <a:rPr lang="en-US" altLang="zh-TW" dirty="0"/>
              <a:t>https://example.com</a:t>
            </a:r>
            <a:r>
              <a:rPr lang="zh-TW" altLang="en-US" dirty="0"/>
              <a:t>或</a:t>
            </a:r>
            <a:r>
              <a:rPr lang="en-US" altLang="zh-TW" dirty="0">
                <a:hlinkClick r:id="rId2"/>
              </a:rPr>
              <a:t>https://example.com/about</a:t>
            </a:r>
            <a:r>
              <a:rPr lang="zh-TW" altLang="en-US" dirty="0"/>
              <a:t>，伺服器所回傳的都是同一份</a:t>
            </a:r>
            <a:r>
              <a:rPr lang="en-US" altLang="zh-TW" dirty="0"/>
              <a:t>index.html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74A2DFE-AD9B-4C69-ADDF-D26F7C68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C48A748-9855-46C6-865E-CCD71FEA71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0DF1E85-6A76-4859-B735-5ADA86CB9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4283117"/>
            <a:ext cx="5895975" cy="23939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996CB6A-2BE8-413B-84E3-852ADDB8F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25" y="4009302"/>
            <a:ext cx="5774352" cy="26677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462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路由參數是在 </a:t>
            </a:r>
            <a:r>
              <a:rPr lang="en-US" altLang="zh-TW" dirty="0"/>
              <a:t>URL </a:t>
            </a:r>
            <a:r>
              <a:rPr lang="zh-TW" altLang="en-US" dirty="0"/>
              <a:t>中以占位符的形式定義並傳遞數據 </a:t>
            </a:r>
            <a:r>
              <a:rPr lang="en-US" altLang="zh-TW" dirty="0"/>
              <a:t>=&gt; </a:t>
            </a:r>
            <a:r>
              <a:rPr lang="zh-TW" altLang="en-US" dirty="0"/>
              <a:t>就是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在網址列傳遞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params</a:t>
            </a:r>
            <a:endParaRPr lang="zh-TW" altLang="en-US" dirty="0"/>
          </a:p>
          <a:p>
            <a:r>
              <a:rPr lang="zh-TW" altLang="en-US" dirty="0"/>
              <a:t>假設由</a:t>
            </a:r>
            <a:r>
              <a:rPr lang="en-US" altLang="zh-TW" dirty="0" err="1"/>
              <a:t>DashboardView.vue</a:t>
            </a:r>
            <a:r>
              <a:rPr lang="zh-TW" altLang="en-US" dirty="0"/>
              <a:t>傳參數</a:t>
            </a:r>
            <a:r>
              <a:rPr lang="en-US" altLang="zh-TW" dirty="0"/>
              <a:t>(</a:t>
            </a:r>
            <a:r>
              <a:rPr lang="en-US" altLang="zh-TW" dirty="0" err="1"/>
              <a:t>userID</a:t>
            </a:r>
            <a:r>
              <a:rPr lang="en-US" altLang="zh-TW" dirty="0"/>
              <a:t>)</a:t>
            </a:r>
            <a:r>
              <a:rPr lang="zh-TW" altLang="en-US" dirty="0"/>
              <a:t>給</a:t>
            </a:r>
            <a:r>
              <a:rPr lang="en-US" altLang="zh-TW" dirty="0" err="1"/>
              <a:t>TeamPage.vue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router </a:t>
            </a:r>
            <a:r>
              <a:rPr lang="zh-TW" altLang="en-US" dirty="0"/>
              <a:t>傳資料</a:t>
            </a:r>
            <a:r>
              <a:rPr lang="en-US" altLang="zh-TW" dirty="0"/>
              <a:t>--</a:t>
            </a:r>
            <a:r>
              <a:rPr lang="zh-TW" altLang="en-US" dirty="0"/>
              <a:t>路由參數</a:t>
            </a:r>
            <a:r>
              <a:rPr lang="en-US" altLang="zh-TW" dirty="0"/>
              <a:t>(params)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2DE4A5-74F3-49A3-9733-B6B45F70F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88325"/>
            <a:ext cx="4880993" cy="409629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5C8BF52-D45A-42E6-B7D0-A1845319C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953" y="1788324"/>
            <a:ext cx="7174044" cy="40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44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如果是透過</a:t>
            </a:r>
            <a:r>
              <a:rPr lang="en-US" altLang="zh-TW" dirty="0"/>
              <a:t>button</a:t>
            </a:r>
            <a:r>
              <a:rPr lang="zh-TW" altLang="en-US" dirty="0"/>
              <a:t>帶</a:t>
            </a:r>
            <a:r>
              <a:rPr lang="en-US" altLang="zh-TW" dirty="0"/>
              <a:t>param</a:t>
            </a:r>
            <a:r>
              <a:rPr lang="zh-TW" altLang="en-US" dirty="0"/>
              <a:t>傳送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router </a:t>
            </a:r>
            <a:r>
              <a:rPr lang="zh-TW" altLang="en-US" dirty="0"/>
              <a:t>傳資料</a:t>
            </a:r>
            <a:r>
              <a:rPr lang="en-US" altLang="zh-TW" dirty="0"/>
              <a:t>--</a:t>
            </a:r>
            <a:r>
              <a:rPr lang="zh-TW" altLang="en-US" dirty="0"/>
              <a:t>路由參數</a:t>
            </a:r>
            <a:r>
              <a:rPr lang="en-US" altLang="zh-TW" dirty="0"/>
              <a:t>(params)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3711397-8251-4FB4-BE9F-090E50A7B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1360287"/>
            <a:ext cx="9639300" cy="547439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73A27CE-7C53-451F-B832-BE4543CAD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0" y="973384"/>
            <a:ext cx="5321299" cy="21155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8834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查詢參數在 </a:t>
            </a:r>
            <a:r>
              <a:rPr lang="en-US" altLang="zh-TW" dirty="0"/>
              <a:t>URL </a:t>
            </a:r>
            <a:r>
              <a:rPr lang="zh-TW" altLang="en-US" dirty="0"/>
              <a:t>中以 </a:t>
            </a:r>
            <a:r>
              <a:rPr lang="en-US" altLang="zh-TW" dirty="0"/>
              <a:t>?key=value </a:t>
            </a:r>
            <a:r>
              <a:rPr lang="zh-TW" altLang="en-US" dirty="0"/>
              <a:t>的形式傳遞。</a:t>
            </a:r>
          </a:p>
          <a:p>
            <a:r>
              <a:rPr lang="zh-TW" altLang="en-US" dirty="0"/>
              <a:t>假設要傳遞：</a:t>
            </a:r>
            <a:r>
              <a:rPr lang="en-US" altLang="zh-TW" dirty="0"/>
              <a:t>http://localhost:8080/userpage?userId=54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router </a:t>
            </a:r>
            <a:r>
              <a:rPr lang="zh-TW" altLang="en-US" dirty="0"/>
              <a:t>傳資料</a:t>
            </a:r>
            <a:r>
              <a:rPr lang="en-US" altLang="zh-TW" dirty="0"/>
              <a:t>--</a:t>
            </a:r>
            <a:r>
              <a:rPr lang="zh-TW" altLang="en-US" dirty="0"/>
              <a:t>查尋參數</a:t>
            </a:r>
            <a:r>
              <a:rPr lang="en-US" altLang="zh-TW" dirty="0"/>
              <a:t>(query)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32AF0C-FBFD-4E50-A3F8-12AEA31FE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7" y="1798990"/>
            <a:ext cx="7713809" cy="446211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1A2A0BC-328D-40A9-9787-E7AC942B1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739" y="1773179"/>
            <a:ext cx="4054964" cy="19352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13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也可以透過組件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(button)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去傳遞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query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router </a:t>
            </a:r>
            <a:r>
              <a:rPr lang="zh-TW" altLang="en-US" dirty="0"/>
              <a:t>傳資料</a:t>
            </a:r>
            <a:r>
              <a:rPr lang="en-US" altLang="zh-TW" dirty="0"/>
              <a:t>--</a:t>
            </a:r>
            <a:r>
              <a:rPr lang="zh-TW" altLang="en-US" dirty="0"/>
              <a:t>查尋參數</a:t>
            </a:r>
            <a:r>
              <a:rPr lang="en-US" altLang="zh-TW" dirty="0"/>
              <a:t>(query)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E517FA-8877-4C75-BC8E-A8C557AF8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288440"/>
            <a:ext cx="9391776" cy="538858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236F468-73E0-4018-8B76-D736160A3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822" y="2873972"/>
            <a:ext cx="4219578" cy="38030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5325A55-9522-44B9-88A5-268A8EA794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768"/>
          <a:stretch/>
        </p:blipFill>
        <p:spPr>
          <a:xfrm>
            <a:off x="8337360" y="2951095"/>
            <a:ext cx="3854637" cy="27055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692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將路由參數作為組件的 </a:t>
            </a:r>
            <a:r>
              <a:rPr lang="en-US" altLang="zh-TW" dirty="0"/>
              <a:t>props </a:t>
            </a:r>
            <a:r>
              <a:rPr lang="zh-TW" altLang="en-US" dirty="0"/>
              <a:t>傳遞。</a:t>
            </a:r>
          </a:p>
          <a:p>
            <a:r>
              <a:rPr lang="zh-TW" altLang="en-US" dirty="0"/>
              <a:t>假設要傳遞：</a:t>
            </a:r>
            <a:r>
              <a:rPr lang="en-US" altLang="zh-TW" dirty="0"/>
              <a:t>http://localhost:8080/userpage/99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router </a:t>
            </a:r>
            <a:r>
              <a:rPr lang="zh-TW" altLang="en-US" dirty="0"/>
              <a:t>傳資料</a:t>
            </a:r>
            <a:r>
              <a:rPr lang="en-US" altLang="zh-TW" dirty="0"/>
              <a:t>--</a:t>
            </a:r>
            <a:r>
              <a:rPr lang="zh-TW" altLang="en-US" dirty="0"/>
              <a:t>將</a:t>
            </a:r>
            <a:r>
              <a:rPr lang="en-US" altLang="zh-TW" dirty="0"/>
              <a:t>props</a:t>
            </a:r>
            <a:r>
              <a:rPr lang="zh-TW" altLang="en-US" dirty="0"/>
              <a:t>視為</a:t>
            </a:r>
            <a:r>
              <a:rPr lang="en-US" altLang="zh-TW" dirty="0"/>
              <a:t>param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18506E-D7F5-437E-B326-257816D0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48149"/>
            <a:ext cx="5668984" cy="323185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7192BE-7327-466E-AF88-BE49CAB1E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05" y="1778599"/>
            <a:ext cx="6320992" cy="347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65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Pinia</a:t>
            </a:r>
            <a:r>
              <a:rPr lang="en-US" altLang="zh-TW" dirty="0"/>
              <a:t> </a:t>
            </a:r>
            <a:r>
              <a:rPr lang="zh-TW" altLang="en-US" dirty="0"/>
              <a:t>是 </a:t>
            </a:r>
            <a:r>
              <a:rPr lang="en-US" altLang="zh-TW" dirty="0"/>
              <a:t>Vue.js </a:t>
            </a:r>
            <a:r>
              <a:rPr lang="zh-TW" altLang="en-US" dirty="0"/>
              <a:t>的狀態管理庫，類似於 </a:t>
            </a:r>
            <a:r>
              <a:rPr lang="en-US" altLang="zh-TW" dirty="0" err="1"/>
              <a:t>Vuex</a:t>
            </a:r>
            <a:r>
              <a:rPr lang="zh-TW" altLang="en-US" dirty="0"/>
              <a:t>，但設計更簡單、輕量，並提供更直觀的 </a:t>
            </a:r>
            <a:r>
              <a:rPr lang="en-US" altLang="zh-TW" dirty="0"/>
              <a:t>API</a:t>
            </a:r>
            <a:r>
              <a:rPr lang="zh-TW" altLang="en-US" dirty="0"/>
              <a:t>。它是 </a:t>
            </a:r>
            <a:r>
              <a:rPr lang="en-US" altLang="zh-TW" dirty="0"/>
              <a:t>Vue 3 </a:t>
            </a:r>
            <a:r>
              <a:rPr lang="zh-TW" altLang="en-US" dirty="0"/>
              <a:t>官方推薦的狀態管理解決方案，但也可以用於 </a:t>
            </a:r>
            <a:r>
              <a:rPr lang="en-US" altLang="zh-TW" dirty="0"/>
              <a:t>Vue 2</a:t>
            </a:r>
            <a:r>
              <a:rPr lang="zh-TW" altLang="en-US" dirty="0"/>
              <a:t>（需要 </a:t>
            </a:r>
            <a:r>
              <a:rPr lang="en-US" altLang="zh-TW" dirty="0"/>
              <a:t>@pinia/plugin-legacy</a:t>
            </a:r>
            <a:r>
              <a:rPr lang="zh-TW" altLang="en-US" dirty="0"/>
              <a:t>）。</a:t>
            </a:r>
          </a:p>
          <a:p>
            <a:r>
              <a:rPr lang="en-US" altLang="zh-TW" dirty="0" err="1"/>
              <a:t>Pinia</a:t>
            </a:r>
            <a:r>
              <a:rPr lang="en-US" altLang="zh-TW" dirty="0"/>
              <a:t> </a:t>
            </a:r>
            <a:r>
              <a:rPr lang="zh-TW" altLang="en-US" dirty="0"/>
              <a:t>的特色</a:t>
            </a:r>
          </a:p>
          <a:p>
            <a:pPr lvl="1"/>
            <a:r>
              <a:rPr lang="zh-TW" altLang="en-US" dirty="0"/>
              <a:t>簡單直觀：比 </a:t>
            </a:r>
            <a:r>
              <a:rPr lang="en-US" altLang="zh-TW" dirty="0" err="1"/>
              <a:t>Vuex</a:t>
            </a:r>
            <a:r>
              <a:rPr lang="en-US" altLang="zh-TW" dirty="0"/>
              <a:t> </a:t>
            </a:r>
            <a:r>
              <a:rPr lang="zh-TW" altLang="en-US" dirty="0"/>
              <a:t>更少的樣板代碼，使用更接近 </a:t>
            </a:r>
            <a:r>
              <a:rPr lang="en-US" altLang="zh-TW" dirty="0"/>
              <a:t>Vue </a:t>
            </a:r>
            <a:r>
              <a:rPr lang="zh-TW" altLang="en-US" dirty="0"/>
              <a:t>的組件式開發方式。</a:t>
            </a:r>
          </a:p>
          <a:p>
            <a:pPr lvl="1"/>
            <a:r>
              <a:rPr lang="zh-TW" altLang="en-US" dirty="0"/>
              <a:t>完整的 </a:t>
            </a:r>
            <a:r>
              <a:rPr lang="en-US" altLang="zh-TW" dirty="0"/>
              <a:t>TypeScript </a:t>
            </a:r>
            <a:r>
              <a:rPr lang="zh-TW" altLang="en-US" dirty="0"/>
              <a:t>支持：內建類型推導，無需額外的類型定義。</a:t>
            </a:r>
          </a:p>
          <a:p>
            <a:pPr lvl="1"/>
            <a:r>
              <a:rPr lang="zh-TW" altLang="en-US" dirty="0"/>
              <a:t>組合式 </a:t>
            </a:r>
            <a:r>
              <a:rPr lang="en-US" altLang="zh-TW" dirty="0"/>
              <a:t>API &amp; </a:t>
            </a:r>
            <a:r>
              <a:rPr lang="zh-TW" altLang="en-US" dirty="0"/>
              <a:t>選項式 </a:t>
            </a:r>
            <a:r>
              <a:rPr lang="en-US" altLang="zh-TW" dirty="0"/>
              <a:t>API</a:t>
            </a:r>
            <a:r>
              <a:rPr lang="zh-TW" altLang="en-US" dirty="0"/>
              <a:t>：支持 </a:t>
            </a:r>
            <a:r>
              <a:rPr lang="en-US" altLang="zh-TW" dirty="0"/>
              <a:t>setup() </a:t>
            </a:r>
            <a:r>
              <a:rPr lang="zh-TW" altLang="en-US" dirty="0"/>
              <a:t>和 </a:t>
            </a:r>
            <a:r>
              <a:rPr lang="en-US" altLang="zh-TW" dirty="0"/>
              <a:t>options API</a:t>
            </a:r>
            <a:r>
              <a:rPr lang="zh-TW" altLang="en-US" dirty="0"/>
              <a:t>，靈活易用。</a:t>
            </a:r>
          </a:p>
          <a:p>
            <a:pPr lvl="1"/>
            <a:r>
              <a:rPr lang="zh-TW" altLang="en-US" dirty="0"/>
              <a:t>開箱即用的 </a:t>
            </a:r>
            <a:r>
              <a:rPr lang="en-US" altLang="zh-TW" dirty="0" err="1"/>
              <a:t>Devtools</a:t>
            </a:r>
            <a:r>
              <a:rPr lang="en-US" altLang="zh-TW" dirty="0"/>
              <a:t> </a:t>
            </a:r>
            <a:r>
              <a:rPr lang="zh-TW" altLang="en-US" dirty="0"/>
              <a:t>支持：內建 </a:t>
            </a:r>
            <a:r>
              <a:rPr lang="en-US" altLang="zh-TW" dirty="0"/>
              <a:t>Vue </a:t>
            </a:r>
            <a:r>
              <a:rPr lang="en-US" altLang="zh-TW" dirty="0" err="1"/>
              <a:t>Devtools</a:t>
            </a:r>
            <a:r>
              <a:rPr lang="en-US" altLang="zh-TW" dirty="0"/>
              <a:t> </a:t>
            </a:r>
            <a:r>
              <a:rPr lang="zh-TW" altLang="en-US" dirty="0"/>
              <a:t>插件，方便調試。</a:t>
            </a:r>
          </a:p>
          <a:p>
            <a:pPr lvl="1"/>
            <a:r>
              <a:rPr lang="zh-TW" altLang="en-US" dirty="0"/>
              <a:t>模組化設計：不像 </a:t>
            </a:r>
            <a:r>
              <a:rPr lang="en-US" altLang="zh-TW" dirty="0" err="1"/>
              <a:t>Vuex</a:t>
            </a:r>
            <a:r>
              <a:rPr lang="en-US" altLang="zh-TW" dirty="0"/>
              <a:t> </a:t>
            </a:r>
            <a:r>
              <a:rPr lang="zh-TW" altLang="en-US" dirty="0"/>
              <a:t>需要 </a:t>
            </a:r>
            <a:r>
              <a:rPr lang="en-US" altLang="zh-TW" dirty="0"/>
              <a:t>modules</a:t>
            </a:r>
            <a:r>
              <a:rPr lang="zh-TW" altLang="en-US" dirty="0"/>
              <a:t>，</a:t>
            </a:r>
            <a:r>
              <a:rPr lang="en-US" altLang="zh-TW" dirty="0" err="1"/>
              <a:t>Pinia</a:t>
            </a:r>
            <a:r>
              <a:rPr lang="en-US" altLang="zh-TW" dirty="0"/>
              <a:t> </a:t>
            </a:r>
            <a:r>
              <a:rPr lang="zh-TW" altLang="en-US" dirty="0"/>
              <a:t>直接支持多 </a:t>
            </a:r>
            <a:r>
              <a:rPr lang="en-US" altLang="zh-TW" dirty="0"/>
              <a:t>store </a:t>
            </a:r>
            <a:r>
              <a:rPr lang="zh-TW" altLang="en-US" dirty="0"/>
              <a:t>結構。</a:t>
            </a:r>
            <a:endParaRPr lang="en-US" altLang="zh-TW" dirty="0"/>
          </a:p>
          <a:p>
            <a:r>
              <a:rPr lang="zh-TW" altLang="en-US" dirty="0"/>
              <a:t>官網：</a:t>
            </a:r>
            <a:r>
              <a:rPr lang="en-US" altLang="zh-TW" dirty="0" err="1">
                <a:hlinkClick r:id="rId2"/>
              </a:rPr>
              <a:t>Pinia</a:t>
            </a:r>
            <a:r>
              <a:rPr lang="en-US" altLang="zh-TW" dirty="0">
                <a:hlinkClick r:id="rId2"/>
              </a:rPr>
              <a:t> | The intuitive store for Vue.js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Pinia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1028" name="Picture 4" descr="pinia 的圖片結果">
            <a:extLst>
              <a:ext uri="{FF2B5EF4-FFF2-40B4-BE49-F238E27FC236}">
                <a16:creationId xmlns:a16="http://schemas.microsoft.com/office/drawing/2014/main" id="{EBE26597-E99C-4903-8AA5-08B19CB40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4068092"/>
            <a:ext cx="5404450" cy="27899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其中包含以下圖片：">
            <a:extLst>
              <a:ext uri="{FF2B5EF4-FFF2-40B4-BE49-F238E27FC236}">
                <a16:creationId xmlns:a16="http://schemas.microsoft.com/office/drawing/2014/main" id="{73E4B292-1E54-44FA-8F33-72AEBC6A3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326" y="4114800"/>
            <a:ext cx="22479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896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當檔案過多，造成管理上的困擾的時候，就可以考慮使用狀態管理器。具體來說：</a:t>
            </a:r>
          </a:p>
          <a:p>
            <a:pPr lvl="1"/>
            <a:r>
              <a:rPr lang="zh-TW" altLang="en-US" dirty="0"/>
              <a:t>當專案有多個元件，依賴同一個共用狀態。</a:t>
            </a:r>
          </a:p>
          <a:p>
            <a:pPr lvl="1"/>
            <a:r>
              <a:rPr lang="zh-TW" altLang="en-US" dirty="0"/>
              <a:t>當專案有多個元件的操作會改動到同一個狀態。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Pinia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9062EC-8571-4585-AD4B-3045AED17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86" y="2323510"/>
            <a:ext cx="3756159" cy="4029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3C78745-1ED7-4AAA-9BDC-7873764A2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826" y="1619839"/>
            <a:ext cx="4785299" cy="5038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1577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安裝方式</a:t>
            </a:r>
            <a:endParaRPr lang="en-US" altLang="zh-TW" dirty="0"/>
          </a:p>
          <a:p>
            <a:pPr lvl="1"/>
            <a:r>
              <a:rPr lang="zh-TW" altLang="en-US" dirty="0"/>
              <a:t>安裝套件</a:t>
            </a:r>
            <a:r>
              <a:rPr lang="en-US" altLang="zh-TW" dirty="0"/>
              <a:t>`</a:t>
            </a:r>
            <a:r>
              <a:rPr lang="en-US" altLang="zh-TW" dirty="0" err="1"/>
              <a:t>npm</a:t>
            </a:r>
            <a:r>
              <a:rPr lang="en-US" altLang="zh-TW" dirty="0"/>
              <a:t> install </a:t>
            </a:r>
            <a:r>
              <a:rPr lang="en-US" altLang="zh-TW" dirty="0" err="1"/>
              <a:t>pinia</a:t>
            </a:r>
            <a:r>
              <a:rPr lang="en-US" altLang="zh-TW" dirty="0"/>
              <a:t>`</a:t>
            </a:r>
          </a:p>
          <a:p>
            <a:pPr lvl="1"/>
            <a:r>
              <a:rPr lang="zh-TW" altLang="en-US" dirty="0"/>
              <a:t>在 </a:t>
            </a:r>
            <a:r>
              <a:rPr lang="en-US" altLang="zh-TW" dirty="0"/>
              <a:t>main.js </a:t>
            </a:r>
            <a:r>
              <a:rPr lang="zh-TW" altLang="en-US" dirty="0"/>
              <a:t>引入</a:t>
            </a:r>
          </a:p>
          <a:p>
            <a:pPr lvl="1"/>
            <a:r>
              <a:rPr lang="zh-TW" altLang="en-US" dirty="0"/>
              <a:t>在資料夾</a:t>
            </a:r>
            <a:r>
              <a:rPr lang="en-US" altLang="zh-TW" dirty="0" err="1"/>
              <a:t>src</a:t>
            </a:r>
            <a:r>
              <a:rPr lang="zh-TW" altLang="en-US" dirty="0"/>
              <a:t>裡面建立資料夾</a:t>
            </a:r>
            <a:r>
              <a:rPr lang="en-US" altLang="zh-TW" dirty="0"/>
              <a:t>【store】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Pinia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43C6A08-C6E2-403A-B987-EC528990F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428395"/>
            <a:ext cx="7500257" cy="431945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FEC3AC8-AF9D-4AC9-A12F-7C7E57ABD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452" y="2428395"/>
            <a:ext cx="3473137" cy="35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09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Store</a:t>
            </a:r>
            <a:r>
              <a:rPr lang="zh-TW" altLang="en-US" dirty="0"/>
              <a:t>：蝦米是</a:t>
            </a:r>
            <a:r>
              <a:rPr lang="en-US" altLang="zh-TW" dirty="0"/>
              <a:t>store</a:t>
            </a:r>
          </a:p>
          <a:p>
            <a:r>
              <a:rPr lang="en-US" altLang="zh-TW" dirty="0"/>
              <a:t>Store </a:t>
            </a:r>
            <a:r>
              <a:rPr lang="zh-TW" altLang="en-US" dirty="0"/>
              <a:t>用於集中管理 </a:t>
            </a:r>
            <a:r>
              <a:rPr lang="en-US" altLang="zh-TW" dirty="0"/>
              <a:t>Vue.js </a:t>
            </a:r>
            <a:r>
              <a:rPr lang="zh-TW" altLang="en-US" dirty="0"/>
              <a:t>應用的全域狀態，適合需要在多個組件間共享的資料。</a:t>
            </a:r>
          </a:p>
          <a:p>
            <a:r>
              <a:rPr lang="zh-TW" altLang="en-US" dirty="0"/>
              <a:t>全域共享資料</a:t>
            </a:r>
            <a:r>
              <a:rPr lang="en-US" altLang="zh-TW" dirty="0"/>
              <a:t>(</a:t>
            </a:r>
            <a:r>
              <a:rPr lang="zh-TW" altLang="en-US" dirty="0"/>
              <a:t>例如：使用者登入資訊、權限角色、偏好設定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跨組件共享狀態</a:t>
            </a:r>
            <a:r>
              <a:rPr lang="en-US" altLang="zh-TW" dirty="0"/>
              <a:t>(</a:t>
            </a:r>
            <a:r>
              <a:rPr lang="zh-TW" altLang="en-US" dirty="0"/>
              <a:t>例如：導航欄和設定頁面需要共用的用戶名稱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跨頁面保存狀態</a:t>
            </a:r>
            <a:r>
              <a:rPr lang="en-US" altLang="zh-TW" dirty="0"/>
              <a:t>(</a:t>
            </a:r>
            <a:r>
              <a:rPr lang="zh-TW" altLang="en-US" dirty="0"/>
              <a:t>例如：多步驟表單資料需要在頁面切換間保持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何時不需要 </a:t>
            </a:r>
            <a:r>
              <a:rPr lang="en-US" altLang="zh-TW" dirty="0"/>
              <a:t>Store</a:t>
            </a:r>
            <a:r>
              <a:rPr lang="zh-TW" altLang="en-US" dirty="0"/>
              <a:t>？</a:t>
            </a:r>
            <a:endParaRPr lang="en-US" altLang="zh-TW" dirty="0"/>
          </a:p>
          <a:p>
            <a:pPr lvl="1"/>
            <a:r>
              <a:rPr lang="zh-TW" altLang="en-US" dirty="0"/>
              <a:t>組件本地狀態</a:t>
            </a:r>
            <a:r>
              <a:rPr lang="en-US" altLang="zh-TW" dirty="0"/>
              <a:t>(</a:t>
            </a:r>
            <a:r>
              <a:rPr lang="zh-TW" altLang="en-US" dirty="0"/>
              <a:t>按鈕顯示</a:t>
            </a:r>
            <a:r>
              <a:rPr lang="en-US" altLang="zh-TW" dirty="0"/>
              <a:t>/</a:t>
            </a:r>
            <a:r>
              <a:rPr lang="zh-TW" altLang="en-US" dirty="0"/>
              <a:t>隱藏、彈出視窗開關</a:t>
            </a:r>
            <a:r>
              <a:rPr lang="en-US" altLang="zh-TW" dirty="0"/>
              <a:t>) </a:t>
            </a:r>
          </a:p>
          <a:p>
            <a:pPr lvl="1"/>
            <a:r>
              <a:rPr lang="zh-TW" altLang="en-US" dirty="0"/>
              <a:t>短暫存在的資料</a:t>
            </a:r>
            <a:r>
              <a:rPr lang="en-US" altLang="zh-TW" dirty="0"/>
              <a:t>(</a:t>
            </a:r>
            <a:r>
              <a:rPr lang="zh-TW" altLang="en-US" dirty="0"/>
              <a:t>通知提示、表單驗證訊息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Pinia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992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實作：哥布林清單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pinia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Pinia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C7C8DC5-4397-4679-8ED2-A4C07E1B5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687" y="1741556"/>
            <a:ext cx="7484625" cy="49354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3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A8B8977-2505-45DB-B0EE-C9DAE66ECB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安裝：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vue-router@4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兩種歷史模式：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zh-TW" altLang="en-US" dirty="0"/>
              <a:t>呼叫 </a:t>
            </a:r>
            <a:r>
              <a:rPr lang="en-US" altLang="zh-TW" dirty="0" err="1"/>
              <a:t>createRouter</a:t>
            </a:r>
            <a:r>
              <a:rPr lang="en-US" altLang="zh-TW" dirty="0"/>
              <a:t> </a:t>
            </a:r>
            <a:r>
              <a:rPr lang="zh-TW" altLang="en-US" dirty="0"/>
              <a:t>建立 </a:t>
            </a:r>
            <a:r>
              <a:rPr lang="en-US" altLang="zh-TW" dirty="0"/>
              <a:t>router </a:t>
            </a:r>
            <a:r>
              <a:rPr lang="zh-TW" altLang="en-US" dirty="0"/>
              <a:t>的時候，需要在 </a:t>
            </a:r>
            <a:r>
              <a:rPr lang="en-US" altLang="zh-TW" dirty="0"/>
              <a:t>history </a:t>
            </a:r>
            <a:r>
              <a:rPr lang="zh-TW" altLang="en-US" dirty="0"/>
              <a:t>屬性指定歷史模式。</a:t>
            </a:r>
          </a:p>
          <a:p>
            <a:pPr lvl="1"/>
            <a:r>
              <a:rPr lang="zh-TW" altLang="en-US" dirty="0"/>
              <a:t>目前 </a:t>
            </a:r>
            <a:r>
              <a:rPr lang="en-US" altLang="zh-TW" dirty="0"/>
              <a:t>Vue Router 4 </a:t>
            </a:r>
            <a:r>
              <a:rPr lang="zh-TW" altLang="en-US" dirty="0"/>
              <a:t>上提供的歷史模式有兩種：</a:t>
            </a:r>
            <a:r>
              <a:rPr lang="en-US" altLang="zh-TW" dirty="0"/>
              <a:t>Hash </a:t>
            </a:r>
            <a:r>
              <a:rPr lang="zh-TW" altLang="en-US" dirty="0"/>
              <a:t>模式和 </a:t>
            </a:r>
            <a:r>
              <a:rPr lang="en-US" altLang="zh-TW" dirty="0"/>
              <a:t>HTML5 </a:t>
            </a:r>
            <a:r>
              <a:rPr lang="zh-TW" altLang="en-US" dirty="0"/>
              <a:t>模式。</a:t>
            </a:r>
            <a:endParaRPr lang="en-US" altLang="zh-TW" dirty="0"/>
          </a:p>
          <a:p>
            <a:r>
              <a:rPr lang="en-US" altLang="zh-TW" dirty="0"/>
              <a:t>Hash </a:t>
            </a:r>
            <a:r>
              <a:rPr lang="zh-TW" altLang="en-US" dirty="0"/>
              <a:t>模式</a:t>
            </a:r>
            <a:endParaRPr lang="en-US" altLang="zh-TW" dirty="0"/>
          </a:p>
          <a:p>
            <a:pPr lvl="1"/>
            <a:r>
              <a:rPr lang="zh-TW" altLang="en-US" dirty="0"/>
              <a:t>路由中會有 </a:t>
            </a:r>
            <a:r>
              <a:rPr lang="en-US" altLang="zh-TW" dirty="0"/>
              <a:t>`#` </a:t>
            </a:r>
            <a:r>
              <a:rPr lang="zh-TW" altLang="en-US" dirty="0"/>
              <a:t>符號，參數或 </a:t>
            </a:r>
            <a:r>
              <a:rPr lang="en-US" altLang="zh-TW" dirty="0"/>
              <a:t>Query </a:t>
            </a:r>
            <a:r>
              <a:rPr lang="zh-TW" altLang="en-US" dirty="0"/>
              <a:t>都會放在 </a:t>
            </a:r>
            <a:r>
              <a:rPr lang="en-US" altLang="zh-TW" dirty="0"/>
              <a:t>`#` </a:t>
            </a:r>
            <a:r>
              <a:rPr lang="zh-TW" altLang="en-US" dirty="0"/>
              <a:t>後。對 </a:t>
            </a:r>
            <a:r>
              <a:rPr lang="en-US" altLang="zh-TW" dirty="0"/>
              <a:t>SEO </a:t>
            </a:r>
            <a:r>
              <a:rPr lang="zh-TW" altLang="en-US" dirty="0"/>
              <a:t>不友好，影響搜尋引擎排名。</a:t>
            </a:r>
          </a:p>
          <a:p>
            <a:pPr lvl="1"/>
            <a:r>
              <a:rPr lang="zh-TW" altLang="en-US" dirty="0"/>
              <a:t>避免刷新時出現 </a:t>
            </a:r>
            <a:r>
              <a:rPr lang="en-US" altLang="zh-TW" dirty="0"/>
              <a:t>`404 Not Found` </a:t>
            </a:r>
            <a:r>
              <a:rPr lang="zh-TW" altLang="en-US" dirty="0"/>
              <a:t>錯誤。</a:t>
            </a:r>
          </a:p>
          <a:p>
            <a:pPr lvl="1"/>
            <a:r>
              <a:rPr lang="zh-TW" altLang="en-US" dirty="0"/>
              <a:t>符合 </a:t>
            </a:r>
            <a:r>
              <a:rPr lang="en-US" altLang="zh-TW" dirty="0"/>
              <a:t>SPA </a:t>
            </a:r>
            <a:r>
              <a:rPr lang="zh-TW" altLang="en-US" dirty="0"/>
              <a:t>的需求，只有一份 </a:t>
            </a:r>
            <a:r>
              <a:rPr lang="en-US" altLang="zh-TW" dirty="0"/>
              <a:t>`index.html` </a:t>
            </a:r>
            <a:r>
              <a:rPr lang="zh-TW" altLang="en-US" dirty="0"/>
              <a:t>作為入口。</a:t>
            </a:r>
          </a:p>
          <a:p>
            <a:pPr lvl="1"/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204A655-9D52-4BD8-869C-A15927FD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C424DE1-1D77-499D-9B0E-19E88042E0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D8FF9A5-E828-4040-A7E9-CF292E9B5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7" y="3931809"/>
            <a:ext cx="8686800" cy="27535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978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實作：哥布林清單</a:t>
            </a:r>
            <a:r>
              <a:rPr lang="en-US" altLang="zh-TW" dirty="0"/>
              <a:t>(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pinia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STEP01</a:t>
            </a:r>
            <a:r>
              <a:rPr lang="zh-TW" altLang="en-US" dirty="0"/>
              <a:t>：假設我要建立一個</a:t>
            </a:r>
            <a:r>
              <a:rPr lang="en-US" altLang="zh-TW" dirty="0"/>
              <a:t>【</a:t>
            </a:r>
            <a:r>
              <a:rPr lang="zh-TW" altLang="en-US" dirty="0"/>
              <a:t>哥布林</a:t>
            </a:r>
            <a:r>
              <a:rPr lang="en-US" altLang="zh-TW" dirty="0"/>
              <a:t>(goblin)</a:t>
            </a:r>
            <a:r>
              <a:rPr lang="zh-TW" altLang="en-US" dirty="0"/>
              <a:t>清單</a:t>
            </a:r>
            <a:r>
              <a:rPr lang="en-US" altLang="zh-TW" dirty="0"/>
              <a:t>】</a:t>
            </a:r>
          </a:p>
          <a:p>
            <a:pPr lvl="1"/>
            <a:r>
              <a:rPr lang="zh-TW" altLang="en-US" dirty="0"/>
              <a:t>哥布林數量：</a:t>
            </a:r>
            <a:r>
              <a:rPr lang="en-US" altLang="zh-TW" dirty="0"/>
              <a:t>count</a:t>
            </a:r>
          </a:p>
          <a:p>
            <a:pPr lvl="1"/>
            <a:r>
              <a:rPr lang="zh-TW" altLang="en-US" dirty="0"/>
              <a:t>某一隻哥布林的姓名：</a:t>
            </a:r>
            <a:r>
              <a:rPr lang="en-US" altLang="zh-TW" dirty="0"/>
              <a:t>name</a:t>
            </a:r>
          </a:p>
          <a:p>
            <a:pPr lvl="1"/>
            <a:r>
              <a:rPr lang="zh-TW" altLang="en-US" dirty="0"/>
              <a:t>某一隻哥布林的等級：</a:t>
            </a:r>
            <a:r>
              <a:rPr lang="en-US" altLang="zh-TW" dirty="0"/>
              <a:t>level</a:t>
            </a:r>
          </a:p>
          <a:p>
            <a:pPr lvl="1"/>
            <a:r>
              <a:rPr lang="zh-TW" altLang="en-US" dirty="0"/>
              <a:t>背包物品</a:t>
            </a:r>
            <a:r>
              <a:rPr lang="en-US" altLang="zh-TW" dirty="0"/>
              <a:t>(</a:t>
            </a:r>
            <a:r>
              <a:rPr lang="zh-TW" altLang="en-US" dirty="0"/>
              <a:t>陣列</a:t>
            </a:r>
            <a:r>
              <a:rPr lang="en-US" altLang="zh-TW" dirty="0"/>
              <a:t>)</a:t>
            </a:r>
            <a:r>
              <a:rPr lang="zh-TW" altLang="en-US" dirty="0"/>
              <a:t>：</a:t>
            </a:r>
            <a:r>
              <a:rPr lang="en-US" altLang="zh-TW" dirty="0"/>
              <a:t>inventory</a:t>
            </a:r>
          </a:p>
          <a:p>
            <a:pPr lvl="1"/>
            <a:r>
              <a:rPr lang="zh-TW" altLang="en-US" dirty="0"/>
              <a:t>各項技能與等級</a:t>
            </a:r>
            <a:r>
              <a:rPr lang="en-US" altLang="zh-TW" dirty="0"/>
              <a:t>(</a:t>
            </a:r>
            <a:r>
              <a:rPr lang="zh-TW" altLang="en-US" dirty="0"/>
              <a:t>物件</a:t>
            </a:r>
            <a:r>
              <a:rPr lang="en-US" altLang="zh-TW" dirty="0"/>
              <a:t>)</a:t>
            </a:r>
            <a:r>
              <a:rPr lang="zh-TW" altLang="en-US" dirty="0"/>
              <a:t>：</a:t>
            </a:r>
            <a:r>
              <a:rPr lang="en-US" altLang="zh-TW" dirty="0"/>
              <a:t>abilities</a:t>
            </a:r>
          </a:p>
          <a:p>
            <a:r>
              <a:rPr lang="zh-TW" altLang="en-US" dirty="0"/>
              <a:t>在</a:t>
            </a:r>
            <a:r>
              <a:rPr lang="en-US" altLang="zh-TW" dirty="0" err="1"/>
              <a:t>src</a:t>
            </a:r>
            <a:r>
              <a:rPr lang="zh-TW" altLang="en-US" dirty="0"/>
              <a:t>裡面新增一個資料夾</a:t>
            </a:r>
            <a:r>
              <a:rPr lang="en-US" altLang="zh-TW" dirty="0"/>
              <a:t>stores</a:t>
            </a:r>
            <a:r>
              <a:rPr lang="zh-TW" altLang="en-US" dirty="0"/>
              <a:t>，並在</a:t>
            </a:r>
            <a:r>
              <a:rPr lang="en-US" altLang="zh-TW" dirty="0"/>
              <a:t>stores</a:t>
            </a:r>
            <a:r>
              <a:rPr lang="zh-TW" altLang="en-US" dirty="0"/>
              <a:t>新增</a:t>
            </a:r>
            <a:r>
              <a:rPr lang="en-US" altLang="zh-TW" dirty="0"/>
              <a:t>useGoblin.js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Pinia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AA37EBB-9D53-40D5-A070-D5FAE2337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09" y="3933465"/>
            <a:ext cx="3324689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70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實作：哥布林清單</a:t>
            </a:r>
            <a:r>
              <a:rPr lang="en-US" altLang="zh-TW" dirty="0"/>
              <a:t>(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pinia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STEP02</a:t>
            </a:r>
            <a:r>
              <a:rPr lang="zh-TW" altLang="en-US" dirty="0"/>
              <a:t>：將哥布林相關資料寫進</a:t>
            </a:r>
            <a:r>
              <a:rPr lang="en-US" altLang="zh-TW" dirty="0"/>
              <a:t>useGoblin.js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Pinia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E95DDFD-C9C8-47E8-A8A5-9FC3607B1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75" y="1930399"/>
            <a:ext cx="7934099" cy="442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43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實作：哥布林清單</a:t>
            </a:r>
            <a:r>
              <a:rPr lang="en-US" altLang="zh-TW" dirty="0"/>
              <a:t>(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pinia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STEP02</a:t>
            </a:r>
            <a:r>
              <a:rPr lang="zh-TW" altLang="en-US" dirty="0"/>
              <a:t>：將哥布林相關資料寫進</a:t>
            </a:r>
            <a:r>
              <a:rPr lang="en-US" altLang="zh-TW" dirty="0"/>
              <a:t>useGoblin.js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Pinia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97220F0-F9CA-4088-AD87-2BF5D47CB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805172"/>
            <a:ext cx="9548897" cy="345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97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實作：哥布林清單</a:t>
            </a:r>
            <a:r>
              <a:rPr lang="en-US" altLang="zh-TW" dirty="0"/>
              <a:t>(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pinia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STEP02</a:t>
            </a:r>
            <a:r>
              <a:rPr lang="zh-TW" altLang="en-US" dirty="0"/>
              <a:t>：將哥布林相關資料寫進</a:t>
            </a:r>
            <a:r>
              <a:rPr lang="en-US" altLang="zh-TW" dirty="0"/>
              <a:t>useGoblin.js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Pinia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3A28ECE-87E5-424D-9965-5B6A5C5F1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999" y="530744"/>
            <a:ext cx="6908801" cy="496812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3082680-1EA7-498B-AA42-A7C1A727A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524683"/>
            <a:ext cx="9096375" cy="126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90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實作：哥布林清單</a:t>
            </a:r>
            <a:r>
              <a:rPr lang="en-US" altLang="zh-TW" dirty="0"/>
              <a:t>(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pinia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STEP03</a:t>
            </a:r>
            <a:r>
              <a:rPr lang="zh-TW" altLang="en-US" dirty="0"/>
              <a:t>：直接在</a:t>
            </a:r>
            <a:r>
              <a:rPr lang="en-US" altLang="zh-TW" dirty="0" err="1"/>
              <a:t>app.vue</a:t>
            </a:r>
            <a:r>
              <a:rPr lang="zh-TW" altLang="en-US" dirty="0"/>
              <a:t>使用就可以摟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Pinia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39175" y="6534150"/>
            <a:ext cx="2952747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App.vue</a:t>
            </a:r>
            <a:r>
              <a:rPr lang="zh-TW" altLang="en-US" dirty="0"/>
              <a:t>的</a:t>
            </a:r>
            <a:r>
              <a:rPr lang="en-US" altLang="zh-TW" dirty="0"/>
              <a:t>template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048DC3F-9892-42F6-85B5-647A37F1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14500"/>
            <a:ext cx="89729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37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實作：哥布林清單</a:t>
            </a:r>
            <a:r>
              <a:rPr lang="en-US" altLang="zh-TW" dirty="0"/>
              <a:t>(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pinia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STEP03</a:t>
            </a:r>
            <a:r>
              <a:rPr lang="zh-TW" altLang="en-US" dirty="0"/>
              <a:t>：直接在</a:t>
            </a:r>
            <a:r>
              <a:rPr lang="en-US" altLang="zh-TW" dirty="0" err="1"/>
              <a:t>app.vue</a:t>
            </a:r>
            <a:r>
              <a:rPr lang="zh-TW" altLang="en-US" dirty="0"/>
              <a:t>使用就可以摟</a:t>
            </a:r>
            <a:endParaRPr lang="en-US" altLang="zh-TW" dirty="0"/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項目中，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@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Webpack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項目配置中的 別名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(alias)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，它代表項目中的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src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目錄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Pinia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43175" y="5093112"/>
            <a:ext cx="2952747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App.vue</a:t>
            </a:r>
            <a:r>
              <a:rPr lang="zh-TW" altLang="en-US" dirty="0"/>
              <a:t>的</a:t>
            </a:r>
            <a:r>
              <a:rPr lang="en-US" altLang="zh-TW" dirty="0"/>
              <a:t>script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D6CE087-8876-47C2-9BD1-F2E44A0F9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171700"/>
            <a:ext cx="8349276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04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1338B97-3004-49CB-8FC5-EB53E6938BD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Axios</a:t>
            </a:r>
            <a:r>
              <a:rPr lang="en-US" altLang="zh-TW" dirty="0"/>
              <a:t> </a:t>
            </a:r>
            <a:r>
              <a:rPr lang="zh-TW" altLang="en-US" dirty="0"/>
              <a:t>是一個基於 </a:t>
            </a:r>
            <a:r>
              <a:rPr lang="en-US" altLang="zh-TW" dirty="0"/>
              <a:t>Promise </a:t>
            </a:r>
            <a:r>
              <a:rPr lang="zh-TW" altLang="en-US" dirty="0"/>
              <a:t>的 </a:t>
            </a:r>
            <a:r>
              <a:rPr lang="en-US" altLang="zh-TW" dirty="0"/>
              <a:t>HTTP </a:t>
            </a:r>
            <a:r>
              <a:rPr lang="zh-TW" altLang="en-US" dirty="0"/>
              <a:t>請求庫，用於在瀏覽器和 </a:t>
            </a:r>
            <a:r>
              <a:rPr lang="en-US" altLang="zh-TW" dirty="0"/>
              <a:t>Node.js </a:t>
            </a:r>
            <a:r>
              <a:rPr lang="zh-TW" altLang="en-US" dirty="0"/>
              <a:t>中發送 </a:t>
            </a:r>
            <a:r>
              <a:rPr lang="en-US" altLang="zh-TW" dirty="0"/>
              <a:t>HTTP </a:t>
            </a:r>
            <a:r>
              <a:rPr lang="zh-TW" altLang="en-US" dirty="0"/>
              <a:t>請求。它可以幫助我們輕鬆地與後端 </a:t>
            </a:r>
            <a:r>
              <a:rPr lang="en-US" altLang="zh-TW" dirty="0"/>
              <a:t>API </a:t>
            </a:r>
            <a:r>
              <a:rPr lang="zh-TW" altLang="en-US" dirty="0"/>
              <a:t>進行通信，發送 </a:t>
            </a:r>
            <a:r>
              <a:rPr lang="en-US" altLang="zh-TW" dirty="0"/>
              <a:t>GET</a:t>
            </a:r>
            <a:r>
              <a:rPr lang="zh-TW" altLang="en-US" dirty="0"/>
              <a:t>、</a:t>
            </a:r>
            <a:r>
              <a:rPr lang="en-US" altLang="zh-TW" dirty="0"/>
              <a:t>POST</a:t>
            </a:r>
            <a:r>
              <a:rPr lang="zh-TW" altLang="en-US" dirty="0"/>
              <a:t>、</a:t>
            </a:r>
            <a:r>
              <a:rPr lang="en-US" altLang="zh-TW" dirty="0"/>
              <a:t>PUT</a:t>
            </a:r>
            <a:r>
              <a:rPr lang="zh-TW" altLang="en-US" dirty="0"/>
              <a:t>、</a:t>
            </a:r>
            <a:r>
              <a:rPr lang="en-US" altLang="zh-TW" dirty="0"/>
              <a:t>DELETE </a:t>
            </a:r>
            <a:r>
              <a:rPr lang="zh-TW" altLang="en-US" dirty="0"/>
              <a:t>等各種類型的請求。</a:t>
            </a:r>
          </a:p>
          <a:p>
            <a:r>
              <a:rPr lang="zh-TW" altLang="en-US" dirty="0"/>
              <a:t>也可以手動指定請求方法，並在配置中詳細定義，但這邊示範最基本得</a:t>
            </a:r>
            <a:r>
              <a:rPr lang="en-US" altLang="zh-TW" dirty="0"/>
              <a:t>GET</a:t>
            </a:r>
            <a:r>
              <a:rPr lang="zh-TW" altLang="en-US" dirty="0"/>
              <a:t>、</a:t>
            </a:r>
            <a:r>
              <a:rPr lang="en-US" altLang="zh-TW" dirty="0"/>
              <a:t>POST</a:t>
            </a:r>
          </a:p>
          <a:p>
            <a:r>
              <a:rPr lang="zh-TW" altLang="en-US" dirty="0"/>
              <a:t>為什麼使用 </a:t>
            </a:r>
            <a:r>
              <a:rPr lang="en-US" altLang="zh-TW" dirty="0" err="1"/>
              <a:t>Axios</a:t>
            </a:r>
            <a:r>
              <a:rPr lang="zh-TW" altLang="en-US" dirty="0"/>
              <a:t>？</a:t>
            </a:r>
          </a:p>
          <a:p>
            <a:pPr lvl="1"/>
            <a:r>
              <a:rPr lang="zh-TW" altLang="en-US" dirty="0"/>
              <a:t>更簡單的語法：相比原生的 </a:t>
            </a:r>
            <a:r>
              <a:rPr lang="en-US" altLang="zh-TW" dirty="0"/>
              <a:t>fetch</a:t>
            </a:r>
            <a:r>
              <a:rPr lang="zh-TW" altLang="en-US" dirty="0"/>
              <a:t>，</a:t>
            </a:r>
            <a:r>
              <a:rPr lang="en-US" altLang="zh-TW" dirty="0" err="1"/>
              <a:t>Axios</a:t>
            </a:r>
            <a:r>
              <a:rPr lang="en-US" altLang="zh-TW" dirty="0"/>
              <a:t> </a:t>
            </a:r>
            <a:r>
              <a:rPr lang="zh-TW" altLang="en-US" dirty="0"/>
              <a:t>提供了更簡潔的語法和豐富的功能。</a:t>
            </a:r>
          </a:p>
          <a:p>
            <a:pPr lvl="1"/>
            <a:r>
              <a:rPr lang="zh-TW" altLang="en-US" dirty="0"/>
              <a:t>自動解析 </a:t>
            </a:r>
            <a:r>
              <a:rPr lang="en-US" altLang="zh-TW" dirty="0"/>
              <a:t>JSON</a:t>
            </a:r>
            <a:r>
              <a:rPr lang="zh-TW" altLang="en-US" dirty="0"/>
              <a:t>：</a:t>
            </a:r>
            <a:r>
              <a:rPr lang="en-US" altLang="zh-TW" dirty="0" err="1"/>
              <a:t>Axios</a:t>
            </a:r>
            <a:r>
              <a:rPr lang="en-US" altLang="zh-TW" dirty="0"/>
              <a:t> </a:t>
            </a:r>
            <a:r>
              <a:rPr lang="zh-TW" altLang="en-US" dirty="0"/>
              <a:t>會自動將伺服器返回的 </a:t>
            </a:r>
            <a:r>
              <a:rPr lang="en-US" altLang="zh-TW" dirty="0"/>
              <a:t>JSON </a:t>
            </a:r>
            <a:r>
              <a:rPr lang="zh-TW" altLang="en-US" dirty="0"/>
              <a:t>資料解析成物件。</a:t>
            </a:r>
          </a:p>
          <a:p>
            <a:pPr lvl="1"/>
            <a:r>
              <a:rPr lang="zh-TW" altLang="en-US" dirty="0"/>
              <a:t>支援請求攔截器和回應攔截器：可以在請求發送或收到回應之前執行額外的邏輯。</a:t>
            </a:r>
          </a:p>
          <a:p>
            <a:pPr lvl="1"/>
            <a:r>
              <a:rPr lang="zh-TW" altLang="en-US" dirty="0"/>
              <a:t>支援超時設置：可以為每個請求設置超時。</a:t>
            </a:r>
          </a:p>
          <a:p>
            <a:r>
              <a:rPr lang="zh-TW" altLang="en-US" dirty="0"/>
              <a:t>安裝：</a:t>
            </a:r>
            <a:r>
              <a:rPr lang="en-US" altLang="zh-TW" dirty="0"/>
              <a:t>`</a:t>
            </a:r>
            <a:r>
              <a:rPr lang="en-US" altLang="zh-TW" dirty="0" err="1"/>
              <a:t>npm</a:t>
            </a:r>
            <a:r>
              <a:rPr lang="en-US" altLang="zh-TW" dirty="0"/>
              <a:t> install </a:t>
            </a:r>
            <a:r>
              <a:rPr lang="en-US" altLang="zh-TW" dirty="0" err="1"/>
              <a:t>axios</a:t>
            </a:r>
            <a:r>
              <a:rPr lang="en-US" altLang="zh-TW" dirty="0"/>
              <a:t>`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BE7D157-05A0-4664-BD17-1E422CF31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Axios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9F5ED9A-FC2C-44E5-BCB9-2D9AF02343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85E2CF-2D21-48A1-8417-86008095C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67"/>
          <a:stretch/>
        </p:blipFill>
        <p:spPr bwMode="auto">
          <a:xfrm>
            <a:off x="8172450" y="3664364"/>
            <a:ext cx="367665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查看 Axios 的更多影像">
            <a:extLst>
              <a:ext uri="{FF2B5EF4-FFF2-40B4-BE49-F238E27FC236}">
                <a16:creationId xmlns:a16="http://schemas.microsoft.com/office/drawing/2014/main" id="{5E997871-01E6-48E5-BF51-7299E5406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4181475"/>
            <a:ext cx="971550" cy="971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433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372BCEE-12BA-4EB8-8A31-4BC727DA275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47572"/>
            <a:ext cx="12115800" cy="5038725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 err="1"/>
              <a:t>axios</a:t>
            </a:r>
            <a:r>
              <a:rPr lang="zh-TW" altLang="en-US" dirty="0"/>
              <a:t>中使用</a:t>
            </a:r>
            <a:r>
              <a:rPr lang="en-US" altLang="zh-TW" dirty="0"/>
              <a:t>GET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2284B29-BF39-44A1-B1D9-EAEACA11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Axios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8628E53-2B0C-4947-8E4D-4110728A4B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27EDB0-1483-486D-8B86-A61EDABBA0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27" b="5854"/>
          <a:stretch/>
        </p:blipFill>
        <p:spPr>
          <a:xfrm>
            <a:off x="687178" y="1352938"/>
            <a:ext cx="9837947" cy="32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2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372BCEE-12BA-4EB8-8A31-4BC727DA275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47572"/>
            <a:ext cx="12115800" cy="5038725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 err="1"/>
              <a:t>axios</a:t>
            </a:r>
            <a:r>
              <a:rPr lang="zh-TW" altLang="en-US" dirty="0"/>
              <a:t>中使用</a:t>
            </a:r>
            <a:r>
              <a:rPr lang="en-US" altLang="zh-TW" dirty="0"/>
              <a:t>POST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2284B29-BF39-44A1-B1D9-EAEACA11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Axios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8628E53-2B0C-4947-8E4D-4110728A4B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2968E5-8A02-4210-82A7-6339F40B2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829" b="5752"/>
          <a:stretch/>
        </p:blipFill>
        <p:spPr>
          <a:xfrm>
            <a:off x="510268" y="1314450"/>
            <a:ext cx="10736036" cy="330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34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372BCEE-12BA-4EB8-8A31-4BC727DA275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實作：使用</a:t>
            </a:r>
            <a:r>
              <a:rPr lang="en-US" altLang="zh-TW" dirty="0" err="1"/>
              <a:t>axios</a:t>
            </a:r>
            <a:r>
              <a:rPr lang="zh-TW" altLang="en-US" dirty="0"/>
              <a:t>去</a:t>
            </a:r>
            <a:r>
              <a:rPr lang="en-US" altLang="zh-TW" dirty="0"/>
              <a:t>fetch</a:t>
            </a:r>
            <a:r>
              <a:rPr lang="zh-TW" altLang="en-US" dirty="0"/>
              <a:t> </a:t>
            </a:r>
            <a:r>
              <a:rPr lang="en-US" altLang="zh-TW" dirty="0" err="1"/>
              <a:t>api</a:t>
            </a:r>
            <a:r>
              <a:rPr lang="zh-TW" altLang="en-US" dirty="0"/>
              <a:t>資料後，呈現</a:t>
            </a:r>
            <a:r>
              <a:rPr lang="en-US" altLang="zh-TW" dirty="0"/>
              <a:t>(</a:t>
            </a:r>
            <a:r>
              <a:rPr lang="en-US" altLang="zh-TW" dirty="0" err="1"/>
              <a:t>axios</a:t>
            </a:r>
            <a:r>
              <a:rPr lang="zh-TW" altLang="en-US" dirty="0"/>
              <a:t>方法用</a:t>
            </a:r>
            <a:r>
              <a:rPr lang="en-US" altLang="zh-TW" dirty="0" err="1"/>
              <a:t>pinia</a:t>
            </a:r>
            <a:r>
              <a:rPr lang="zh-TW" altLang="en-US" dirty="0"/>
              <a:t>建立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 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axios</a:t>
            </a:r>
            <a:endParaRPr lang="en-US" altLang="zh-TW" dirty="0"/>
          </a:p>
          <a:p>
            <a:r>
              <a:rPr lang="zh-TW" altLang="en-US" dirty="0"/>
              <a:t>要先安裝</a:t>
            </a:r>
            <a:r>
              <a:rPr lang="en-US" altLang="zh-TW" dirty="0"/>
              <a:t>bootstrap</a:t>
            </a:r>
            <a:r>
              <a:rPr lang="zh-TW" altLang="en-US" dirty="0"/>
              <a:t>，</a:t>
            </a:r>
            <a:r>
              <a:rPr lang="en-US" altLang="zh-TW" dirty="0" err="1"/>
              <a:t>axios</a:t>
            </a:r>
            <a:r>
              <a:rPr lang="zh-TW" altLang="en-US" dirty="0"/>
              <a:t>跟</a:t>
            </a:r>
            <a:r>
              <a:rPr lang="en-US" altLang="zh-TW" dirty="0" err="1"/>
              <a:t>pinia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2284B29-BF39-44A1-B1D9-EAEACA11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Axios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8628E53-2B0C-4947-8E4D-4110728A4B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05A4CFF-B18A-489D-817D-3E4EF9261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912" y="445212"/>
            <a:ext cx="297180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18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A8B8977-2505-45DB-B0EE-C9DAE66ECB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HTML5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 History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目前使用方式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lvl="1"/>
            <a:r>
              <a:rPr lang="zh-TW" altLang="en-US" dirty="0"/>
              <a:t>基於 </a:t>
            </a:r>
            <a:r>
              <a:rPr lang="en-US" altLang="zh-TW" dirty="0"/>
              <a:t>HTML5 </a:t>
            </a:r>
            <a:r>
              <a:rPr lang="zh-TW" altLang="en-US" dirty="0"/>
              <a:t>的 </a:t>
            </a:r>
            <a:r>
              <a:rPr lang="en-US" altLang="zh-TW" dirty="0"/>
              <a:t>History API</a:t>
            </a:r>
            <a:r>
              <a:rPr lang="zh-TW" altLang="en-US" dirty="0"/>
              <a:t>，操作瀏覽器的 </a:t>
            </a:r>
            <a:r>
              <a:rPr lang="en-US" altLang="zh-TW" dirty="0"/>
              <a:t>`history` </a:t>
            </a:r>
            <a:r>
              <a:rPr lang="zh-TW" altLang="en-US" dirty="0"/>
              <a:t>物件（新增、修改、切換瀏覽記錄）。</a:t>
            </a:r>
          </a:p>
          <a:p>
            <a:pPr lvl="1"/>
            <a:r>
              <a:rPr lang="zh-TW" altLang="en-US" dirty="0"/>
              <a:t>可以在不向後端發送請求的情況下改變頁面的 </a:t>
            </a:r>
            <a:r>
              <a:rPr lang="en-US" altLang="zh-TW" dirty="0"/>
              <a:t>URL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URL </a:t>
            </a:r>
            <a:r>
              <a:rPr lang="zh-TW" altLang="en-US" dirty="0"/>
              <a:t>更加「順眼」，結構符合傳統網站。</a:t>
            </a:r>
          </a:p>
          <a:p>
            <a:pPr lvl="1"/>
            <a:r>
              <a:rPr lang="zh-TW" altLang="en-US" dirty="0"/>
              <a:t>不會出現多餘的 </a:t>
            </a:r>
            <a:r>
              <a:rPr lang="en-US" altLang="zh-TW" dirty="0"/>
              <a:t>`#` </a:t>
            </a:r>
            <a:r>
              <a:rPr lang="zh-TW" altLang="en-US" dirty="0"/>
              <a:t>符號，</a:t>
            </a:r>
            <a:r>
              <a:rPr lang="en-US" altLang="zh-TW" dirty="0"/>
              <a:t>SEO</a:t>
            </a:r>
            <a:r>
              <a:rPr lang="zh-TW" altLang="en-US" dirty="0"/>
              <a:t>友好。</a:t>
            </a:r>
          </a:p>
          <a:p>
            <a:pPr lvl="1"/>
            <a:r>
              <a:rPr lang="zh-TW" altLang="en-US" dirty="0"/>
              <a:t>需要伺服器配置支援，避免刷新時出現 </a:t>
            </a:r>
            <a:r>
              <a:rPr lang="en-US" altLang="zh-TW" dirty="0"/>
              <a:t>`404 Not Found`</a:t>
            </a:r>
            <a:r>
              <a:rPr lang="zh-TW" altLang="en-US" dirty="0"/>
              <a:t>。</a:t>
            </a:r>
          </a:p>
          <a:p>
            <a:pPr lvl="1"/>
            <a:r>
              <a:rPr lang="zh-TW" altLang="en-US" dirty="0"/>
              <a:t>必須確保伺服器將所有路由指向 </a:t>
            </a:r>
            <a:r>
              <a:rPr lang="en-US" altLang="zh-TW" dirty="0"/>
              <a:t>`index.html`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204A655-9D52-4BD8-869C-A15927FD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C424DE1-1D77-499D-9B0E-19E88042E0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DDA0C61-D846-4F1A-BC24-2FE9CAB01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39" y="3492745"/>
            <a:ext cx="7284245" cy="25193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250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372BCEE-12BA-4EB8-8A31-4BC727DA275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/>
              <a:t> 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axios</a:t>
            </a:r>
            <a:endParaRPr lang="en-US" altLang="zh-TW" dirty="0"/>
          </a:p>
          <a:p>
            <a:r>
              <a:rPr lang="en-US" altLang="zh-TW" dirty="0"/>
              <a:t>STEP01</a:t>
            </a:r>
            <a:r>
              <a:rPr lang="zh-TW" altLang="en-US" dirty="0"/>
              <a:t>：在</a:t>
            </a:r>
            <a:r>
              <a:rPr lang="en-US" altLang="zh-TW" dirty="0"/>
              <a:t>stores</a:t>
            </a:r>
            <a:r>
              <a:rPr lang="zh-TW" altLang="en-US" dirty="0"/>
              <a:t>中建立</a:t>
            </a:r>
            <a:r>
              <a:rPr lang="en-US" altLang="zh-TW" dirty="0"/>
              <a:t>usePokemonStore.js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2284B29-BF39-44A1-B1D9-EAEACA11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Axios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8628E53-2B0C-4947-8E4D-4110728A4B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7A9270C-DE41-4AC8-A19E-BE5023339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807" y="973384"/>
            <a:ext cx="2762636" cy="236253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350B299-7BB0-45CE-A81A-EAA4723D7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694" y="1679425"/>
            <a:ext cx="7082117" cy="516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94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372BCEE-12BA-4EB8-8A31-4BC727DA275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/>
              <a:t> 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axios</a:t>
            </a:r>
            <a:endParaRPr lang="en-US" altLang="zh-TW" dirty="0"/>
          </a:p>
          <a:p>
            <a:r>
              <a:rPr lang="en-US" altLang="zh-TW" dirty="0"/>
              <a:t>STEP02</a:t>
            </a:r>
            <a:r>
              <a:rPr lang="zh-TW" altLang="en-US" dirty="0"/>
              <a:t>：在</a:t>
            </a:r>
            <a:r>
              <a:rPr lang="en-US" altLang="zh-TW" dirty="0"/>
              <a:t>main.js</a:t>
            </a:r>
            <a:r>
              <a:rPr lang="zh-TW" altLang="en-US" dirty="0"/>
              <a:t>中引入跟掛載</a:t>
            </a:r>
            <a:r>
              <a:rPr lang="en-US" altLang="zh-TW" dirty="0" err="1"/>
              <a:t>pinia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2284B29-BF39-44A1-B1D9-EAEACA11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Axios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8628E53-2B0C-4947-8E4D-4110728A4B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B04E7C-E2D0-492F-9242-8549475E3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49" y="1910938"/>
            <a:ext cx="5987367" cy="39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00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372BCEE-12BA-4EB8-8A31-4BC727DA275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/>
              <a:t> 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axios</a:t>
            </a:r>
            <a:endParaRPr lang="en-US" altLang="zh-TW" dirty="0"/>
          </a:p>
          <a:p>
            <a:r>
              <a:rPr lang="en-US" altLang="zh-TW" dirty="0"/>
              <a:t>STEP03</a:t>
            </a:r>
            <a:r>
              <a:rPr lang="zh-TW" altLang="en-US" dirty="0"/>
              <a:t>：在</a:t>
            </a:r>
            <a:r>
              <a:rPr lang="en-US" altLang="zh-TW" dirty="0" err="1"/>
              <a:t>app.vue</a:t>
            </a:r>
            <a:r>
              <a:rPr lang="zh-TW" altLang="en-US" dirty="0"/>
              <a:t>中使用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2284B29-BF39-44A1-B1D9-EAEACA11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Axios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8628E53-2B0C-4947-8E4D-4110728A4B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954" y="6488447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App.vue</a:t>
            </a:r>
            <a:r>
              <a:rPr lang="zh-TW" altLang="en-US" dirty="0"/>
              <a:t>中的</a:t>
            </a:r>
            <a:r>
              <a:rPr lang="en-US" altLang="zh-TW" dirty="0"/>
              <a:t>template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ABE3F43-D9FB-4B92-9B7B-009E309A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45703"/>
            <a:ext cx="8902700" cy="678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901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372BCEE-12BA-4EB8-8A31-4BC727DA275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/>
              <a:t> 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axios</a:t>
            </a:r>
            <a:endParaRPr lang="en-US" altLang="zh-TW" dirty="0"/>
          </a:p>
          <a:p>
            <a:r>
              <a:rPr lang="en-US" altLang="zh-TW" dirty="0"/>
              <a:t>STEP03</a:t>
            </a:r>
            <a:r>
              <a:rPr lang="zh-TW" altLang="en-US" dirty="0"/>
              <a:t>：在</a:t>
            </a:r>
            <a:r>
              <a:rPr lang="en-US" altLang="zh-TW" dirty="0" err="1"/>
              <a:t>app.vue</a:t>
            </a:r>
            <a:r>
              <a:rPr lang="zh-TW" altLang="en-US" dirty="0"/>
              <a:t>中使用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2284B29-BF39-44A1-B1D9-EAEACA11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Axios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8628E53-2B0C-4947-8E4D-4110728A4B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34401" y="5295352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App.vue</a:t>
            </a:r>
            <a:r>
              <a:rPr lang="zh-TW" altLang="en-US" dirty="0"/>
              <a:t>中的</a:t>
            </a:r>
            <a:r>
              <a:rPr lang="en-US" altLang="zh-TW" dirty="0"/>
              <a:t>script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A7F4D0-FC5F-4D88-9F57-F0E4C68ED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59196"/>
            <a:ext cx="99822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75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A8B8977-2505-45DB-B0EE-C9DAE66ECB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假如要做一個，有一個共同導覽列，然後切換不同頁面的架構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204A655-9D52-4BD8-869C-A15927FD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C424DE1-1D77-499D-9B0E-19E88042E0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73E246-4AD4-4EB5-BA39-0C26C6CEE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64" y="1511347"/>
            <a:ext cx="10449870" cy="484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29B731-E782-4E78-B78A-25BF581A5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812" y="180976"/>
            <a:ext cx="3778624" cy="251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69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A8B8977-2505-45DB-B0EE-C9DAE66ECB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先把一個</a:t>
            </a:r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r>
              <a:rPr lang="zh-TW" altLang="en-US" dirty="0"/>
              <a:t>堆起來，再來慢慢說明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-project-router</a:t>
            </a:r>
          </a:p>
          <a:p>
            <a:r>
              <a:rPr lang="zh-TW" altLang="en-US" dirty="0"/>
              <a:t>模擬</a:t>
            </a:r>
            <a:r>
              <a:rPr lang="en-US" altLang="zh-TW" dirty="0"/>
              <a:t>1</a:t>
            </a:r>
            <a:r>
              <a:rPr lang="zh-TW" altLang="en-US" dirty="0"/>
              <a:t>個</a:t>
            </a:r>
            <a:r>
              <a:rPr lang="en-US" altLang="zh-TW" dirty="0"/>
              <a:t>nav</a:t>
            </a:r>
            <a:r>
              <a:rPr lang="zh-TW" altLang="en-US" dirty="0"/>
              <a:t>跟</a:t>
            </a:r>
            <a:r>
              <a:rPr lang="en-US" altLang="zh-TW" dirty="0"/>
              <a:t>3</a:t>
            </a:r>
            <a:r>
              <a:rPr lang="zh-TW" altLang="en-US" dirty="0"/>
              <a:t>個</a:t>
            </a:r>
            <a:r>
              <a:rPr lang="en-US" altLang="zh-TW" dirty="0"/>
              <a:t>component</a:t>
            </a:r>
            <a:r>
              <a:rPr lang="zh-TW" altLang="en-US" dirty="0"/>
              <a:t>切換</a:t>
            </a:r>
            <a:endParaRPr lang="en-US" altLang="zh-TW" dirty="0"/>
          </a:p>
          <a:p>
            <a:r>
              <a:rPr lang="zh-TW" altLang="en-US" dirty="0"/>
              <a:t>還有一個</a:t>
            </a:r>
            <a:r>
              <a:rPr lang="en-US" altLang="zh-TW" dirty="0"/>
              <a:t>404not found</a:t>
            </a:r>
            <a:r>
              <a:rPr lang="zh-TW" altLang="en-US" dirty="0"/>
              <a:t>的</a:t>
            </a:r>
            <a:r>
              <a:rPr lang="en-US" altLang="zh-TW" dirty="0"/>
              <a:t>component</a:t>
            </a:r>
          </a:p>
          <a:p>
            <a:r>
              <a:rPr lang="en-US" altLang="zh-TW" dirty="0"/>
              <a:t>STEP01</a:t>
            </a:r>
            <a:r>
              <a:rPr lang="zh-TW" altLang="en-US" dirty="0"/>
              <a:t>：建立</a:t>
            </a:r>
            <a:r>
              <a:rPr lang="en-US" altLang="zh-TW" dirty="0"/>
              <a:t>component </a:t>
            </a:r>
            <a:r>
              <a:rPr lang="en-US" altLang="zh-TW" dirty="0" err="1"/>
              <a:t>NavPage.vue</a:t>
            </a:r>
            <a:r>
              <a:rPr lang="en-US" altLang="zh-TW" dirty="0"/>
              <a:t>(</a:t>
            </a:r>
            <a:r>
              <a:rPr lang="zh-TW" altLang="en-US" dirty="0"/>
              <a:t>導覽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204A655-9D52-4BD8-869C-A15927FD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5636164-8A31-42BA-956A-EEF0FEEEE0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AE5CA12-0C27-4888-AD33-5A7C06B76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7" y="3429000"/>
            <a:ext cx="76962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75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A8B8977-2505-45DB-B0EE-C9DAE66ECB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-project-router</a:t>
            </a:r>
          </a:p>
          <a:p>
            <a:r>
              <a:rPr lang="en-US" altLang="zh-TW" dirty="0"/>
              <a:t>STEP01</a:t>
            </a:r>
            <a:r>
              <a:rPr lang="zh-TW" altLang="en-US" dirty="0"/>
              <a:t>：建立</a:t>
            </a:r>
            <a:r>
              <a:rPr lang="en-US" altLang="zh-TW" dirty="0"/>
              <a:t>component </a:t>
            </a:r>
            <a:r>
              <a:rPr lang="en-US" altLang="zh-TW" dirty="0" err="1"/>
              <a:t>NavPage.vue</a:t>
            </a:r>
            <a:r>
              <a:rPr lang="en-US" altLang="zh-TW" dirty="0"/>
              <a:t>(</a:t>
            </a:r>
            <a:r>
              <a:rPr lang="zh-TW" altLang="en-US" dirty="0"/>
              <a:t>導覽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204A655-9D52-4BD8-869C-A15927FD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r>
              <a:rPr lang="en-US" altLang="zh-TW" dirty="0"/>
              <a:t>--</a:t>
            </a:r>
            <a:r>
              <a:rPr lang="zh-TW" altLang="en-US" dirty="0"/>
              <a:t>實作階段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C424DE1-1D77-499D-9B0E-19E88042E0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5141" y="5365134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NavPage.vue</a:t>
            </a:r>
            <a:r>
              <a:rPr lang="zh-TW" altLang="en-US" dirty="0"/>
              <a:t>的</a:t>
            </a:r>
            <a:r>
              <a:rPr lang="en-US" altLang="zh-TW" dirty="0"/>
              <a:t>style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96F60BD-3104-4758-9DFA-384DB8608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36684"/>
            <a:ext cx="3987800" cy="350263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F35D1A4-29F3-4E57-8455-92F575BDF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424" y="1161317"/>
            <a:ext cx="7346576" cy="5651874"/>
          </a:xfrm>
          <a:prstGeom prst="rect">
            <a:avLst/>
          </a:prstGeom>
        </p:spPr>
      </p:pic>
      <p:sp>
        <p:nvSpPr>
          <p:cNvPr id="8" name="文字版面配置區 3">
            <a:extLst>
              <a:ext uri="{FF2B5EF4-FFF2-40B4-BE49-F238E27FC236}">
                <a16:creationId xmlns:a16="http://schemas.microsoft.com/office/drawing/2014/main" id="{DA5DC4C7-166D-442E-839D-9DA7DCDCB785}"/>
              </a:ext>
            </a:extLst>
          </p:cNvPr>
          <p:cNvSpPr txBox="1">
            <a:spLocks/>
          </p:cNvSpPr>
          <p:nvPr/>
        </p:nvSpPr>
        <p:spPr>
          <a:xfrm>
            <a:off x="1888751" y="6418729"/>
            <a:ext cx="2790825" cy="364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NavPage.vue</a:t>
            </a:r>
            <a:r>
              <a:rPr lang="zh-TW" altLang="en-US"/>
              <a:t>的</a:t>
            </a:r>
            <a:r>
              <a:rPr lang="en-US" altLang="zh-TW"/>
              <a:t>template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3940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A8B8977-2505-45DB-B0EE-C9DAE66ECB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-project-router</a:t>
            </a:r>
          </a:p>
          <a:p>
            <a:r>
              <a:rPr lang="en-US" altLang="zh-TW" dirty="0"/>
              <a:t>STEP02</a:t>
            </a:r>
            <a:r>
              <a:rPr lang="zh-TW" altLang="en-US" dirty="0"/>
              <a:t>：建立</a:t>
            </a:r>
            <a:r>
              <a:rPr lang="en-US" altLang="zh-TW" dirty="0"/>
              <a:t>component </a:t>
            </a:r>
            <a:r>
              <a:rPr lang="en-US" altLang="zh-TW" dirty="0" err="1"/>
              <a:t>DashboardView.vue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204A655-9D52-4BD8-869C-A15927FD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r>
              <a:rPr lang="en-US" altLang="zh-TW" dirty="0"/>
              <a:t>--</a:t>
            </a:r>
            <a:r>
              <a:rPr lang="zh-TW" altLang="en-US" dirty="0"/>
              <a:t>實作階段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C424DE1-1D77-499D-9B0E-19E88042E0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38136" y="6037921"/>
            <a:ext cx="3499040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DashboardView.vue</a:t>
            </a:r>
            <a:r>
              <a:rPr lang="zh-TW" altLang="en-US" dirty="0"/>
              <a:t>的</a:t>
            </a:r>
            <a:r>
              <a:rPr lang="en-US" altLang="zh-TW" dirty="0"/>
              <a:t>template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90D5D08-6A91-4031-B51C-07121A97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47" y="1747437"/>
            <a:ext cx="11114724" cy="426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83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A8B8977-2505-45DB-B0EE-C9DAE66ECB3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200" y="1002086"/>
            <a:ext cx="12115800" cy="5038725"/>
          </a:xfrm>
        </p:spPr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-project-router</a:t>
            </a:r>
          </a:p>
          <a:p>
            <a:r>
              <a:rPr lang="en-US" altLang="zh-TW" dirty="0"/>
              <a:t>STEP02</a:t>
            </a:r>
            <a:r>
              <a:rPr lang="zh-TW" altLang="en-US" dirty="0"/>
              <a:t>：建立</a:t>
            </a:r>
            <a:r>
              <a:rPr lang="en-US" altLang="zh-TW" dirty="0"/>
              <a:t>component </a:t>
            </a:r>
            <a:r>
              <a:rPr lang="en-US" altLang="zh-TW" dirty="0" err="1"/>
              <a:t>DashboardView.vue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204A655-9D52-4BD8-869C-A15927FD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r>
              <a:rPr lang="en-US" altLang="zh-TW" dirty="0"/>
              <a:t>--</a:t>
            </a:r>
            <a:r>
              <a:rPr lang="zh-TW" altLang="en-US" dirty="0"/>
              <a:t>實作階段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C424DE1-1D77-499D-9B0E-19E88042E0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47981" y="4166513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DashboardView.vue</a:t>
            </a:r>
            <a:r>
              <a:rPr lang="zh-TW" altLang="en-US" dirty="0"/>
              <a:t>的</a:t>
            </a:r>
            <a:r>
              <a:rPr lang="en-US" altLang="zh-TW" dirty="0"/>
              <a:t>style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E75A9D6-30C6-474E-BDB7-A57C70389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720" y="1129553"/>
            <a:ext cx="4315954" cy="491125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FA9E76F-8107-4F6D-9877-291C6430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63" y="1940171"/>
            <a:ext cx="4988196" cy="2156700"/>
          </a:xfrm>
          <a:prstGeom prst="rect">
            <a:avLst/>
          </a:prstGeom>
        </p:spPr>
      </p:pic>
      <p:sp>
        <p:nvSpPr>
          <p:cNvPr id="9" name="文字版面配置區 3">
            <a:extLst>
              <a:ext uri="{FF2B5EF4-FFF2-40B4-BE49-F238E27FC236}">
                <a16:creationId xmlns:a16="http://schemas.microsoft.com/office/drawing/2014/main" id="{71987F50-0810-46D6-BFCF-75C95ED9D7FA}"/>
              </a:ext>
            </a:extLst>
          </p:cNvPr>
          <p:cNvSpPr txBox="1">
            <a:spLocks/>
          </p:cNvSpPr>
          <p:nvPr/>
        </p:nvSpPr>
        <p:spPr>
          <a:xfrm>
            <a:off x="6122284" y="6080369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DashboardView.vue</a:t>
            </a:r>
            <a:r>
              <a:rPr lang="zh-TW" altLang="en-US" dirty="0"/>
              <a:t>的</a:t>
            </a:r>
            <a:r>
              <a:rPr lang="en-US" altLang="zh-TW" dirty="0"/>
              <a:t>script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5627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</TotalTime>
  <Words>1753</Words>
  <Application>Microsoft Office PowerPoint</Application>
  <PresentationFormat>寬螢幕</PresentationFormat>
  <Paragraphs>190</Paragraphs>
  <Slides>43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49" baseType="lpstr">
      <vt:lpstr>標楷體</vt:lpstr>
      <vt:lpstr>Arial</vt:lpstr>
      <vt:lpstr>Calibri</vt:lpstr>
      <vt:lpstr>Times New Roman</vt:lpstr>
      <vt:lpstr>Wingdings</vt:lpstr>
      <vt:lpstr>Office 佈景主題</vt:lpstr>
      <vt:lpstr>PowerPoint 簡報</vt:lpstr>
      <vt:lpstr>Vue-ruter</vt:lpstr>
      <vt:lpstr>Vue-ruter</vt:lpstr>
      <vt:lpstr>Vue-ruter</vt:lpstr>
      <vt:lpstr>Vue-ruter</vt:lpstr>
      <vt:lpstr>Vue-ruter</vt:lpstr>
      <vt:lpstr>Vue-ruter--實作階段</vt:lpstr>
      <vt:lpstr>Vue-ruter--實作階段</vt:lpstr>
      <vt:lpstr>Vue-ruter--實作階段</vt:lpstr>
      <vt:lpstr>Vue-ruter--實作階段</vt:lpstr>
      <vt:lpstr>Vue-ruter--實作階段</vt:lpstr>
      <vt:lpstr>Vue-ruter--實作階段</vt:lpstr>
      <vt:lpstr>Vue-ruter--實作階段</vt:lpstr>
      <vt:lpstr>Vue-ruter--實作階段</vt:lpstr>
      <vt:lpstr>Vue-ruter--說明階段</vt:lpstr>
      <vt:lpstr>Vue-ruter--說明階段</vt:lpstr>
      <vt:lpstr>Vue-ruter--說明階段</vt:lpstr>
      <vt:lpstr>Vue-ruter--說明階段</vt:lpstr>
      <vt:lpstr>Vue-ruter--說明階段</vt:lpstr>
      <vt:lpstr>router 傳資料--路由參數(params)</vt:lpstr>
      <vt:lpstr>router 傳資料--路由參數(params)</vt:lpstr>
      <vt:lpstr>router 傳資料--查尋參數(query)</vt:lpstr>
      <vt:lpstr>router 傳資料--查尋參數(query)</vt:lpstr>
      <vt:lpstr>router 傳資料--將props視為param</vt:lpstr>
      <vt:lpstr>Pinia</vt:lpstr>
      <vt:lpstr>Pinia</vt:lpstr>
      <vt:lpstr>Pinia</vt:lpstr>
      <vt:lpstr>Pinia</vt:lpstr>
      <vt:lpstr>Pinia</vt:lpstr>
      <vt:lpstr>Pinia</vt:lpstr>
      <vt:lpstr>Pinia</vt:lpstr>
      <vt:lpstr>Pinia</vt:lpstr>
      <vt:lpstr>Pinia</vt:lpstr>
      <vt:lpstr>Pinia</vt:lpstr>
      <vt:lpstr>Pinia</vt:lpstr>
      <vt:lpstr>Axios</vt:lpstr>
      <vt:lpstr>Axios</vt:lpstr>
      <vt:lpstr>Axios</vt:lpstr>
      <vt:lpstr>Axios</vt:lpstr>
      <vt:lpstr>Axios</vt:lpstr>
      <vt:lpstr>Axios</vt:lpstr>
      <vt:lpstr>Axios</vt:lpstr>
      <vt:lpstr>Axios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維誠 陳</dc:creator>
  <cp:lastModifiedBy>維誠 陳</cp:lastModifiedBy>
  <cp:revision>360</cp:revision>
  <dcterms:created xsi:type="dcterms:W3CDTF">2025-01-25T05:26:28Z</dcterms:created>
  <dcterms:modified xsi:type="dcterms:W3CDTF">2025-02-06T10:32:07Z</dcterms:modified>
</cp:coreProperties>
</file>